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4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89" r:id="rId10"/>
    <p:sldId id="265" r:id="rId11"/>
    <p:sldId id="266" r:id="rId12"/>
    <p:sldId id="290" r:id="rId13"/>
    <p:sldId id="291" r:id="rId14"/>
    <p:sldId id="301" r:id="rId15"/>
    <p:sldId id="267" r:id="rId16"/>
    <p:sldId id="268" r:id="rId17"/>
    <p:sldId id="269" r:id="rId18"/>
    <p:sldId id="270" r:id="rId19"/>
    <p:sldId id="271" r:id="rId20"/>
    <p:sldId id="292" r:id="rId21"/>
    <p:sldId id="293" r:id="rId22"/>
    <p:sldId id="294" r:id="rId23"/>
    <p:sldId id="295" r:id="rId24"/>
    <p:sldId id="296" r:id="rId25"/>
    <p:sldId id="297" r:id="rId26"/>
    <p:sldId id="298" r:id="rId27"/>
    <p:sldId id="299" r:id="rId28"/>
    <p:sldId id="300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284" r:id="rId37"/>
    <p:sldId id="285" r:id="rId38"/>
    <p:sldId id="286" r:id="rId39"/>
    <p:sldId id="287" r:id="rId40"/>
    <p:sldId id="288" r:id="rId41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erin Yoon" initials="" lastIdx="1" clrIdx="0"/>
  <p:cmAuthor id="1" name="김희동" initials="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3CD4E9D-08E3-4A5C-AE90-986E69D37091}">
  <a:tblStyle styleId="{33CD4E9D-08E3-4A5C-AE90-986E69D37091}" styleName="Table_0">
    <a:wholeTbl>
      <a:tcTxStyle b="off" i="off">
        <a:font>
          <a:latin typeface="맑은 고딕"/>
          <a:ea typeface="맑은 고딕"/>
          <a:cs typeface="맑은 고딕"/>
        </a:font>
        <a:schemeClr val="dk1"/>
      </a:tcTxStyle>
      <a:tcStyle>
        <a:tcBdr>
          <a:left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67648168-12CB-4543-B820-67A49F2353E7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532" autoAdjust="0"/>
    <p:restoredTop sz="94962" autoAdjust="0"/>
  </p:normalViewPr>
  <p:slideViewPr>
    <p:cSldViewPr snapToGrid="0">
      <p:cViewPr varScale="1">
        <p:scale>
          <a:sx n="67" d="100"/>
          <a:sy n="67" d="100"/>
        </p:scale>
        <p:origin x="1344" y="4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commentAuthors" Target="commentAuthor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1-10-12T16:38:47.112" idx="1">
    <p:pos x="6000" y="0"/>
    <p:text>구성도 이미지 수정했어
밑에도 쭉 이 사진으로 바꾸면 번호 배치도 일일이 수정해줘야 된다ㅜ</p:tex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10-12T04:36:03.592" idx="1">
    <p:pos x="6000" y="0"/>
    <p:text>ㅇㅇㅇㅇ</p:tex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805322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278477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186509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f7e44f5f98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gf7e44f5f98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f7f4c41fe0_6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gf7f4c41fe0_6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" name="Google Shape;393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" name="Google Shape;404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" name="Google Shape;417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" name="Google Shape;430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3248863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1035591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8974201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465902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" name="Google Shape;471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5" name="Google Shape;485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7" name="Google Shape;557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2" name="Google Shape;572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7" name="Google Shape;587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4" name="Google Shape;604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6" name="Google Shape;616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6" name="Google Shape;636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f7f4c41fe0_2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6" name="Google Shape;656;gf7f4c41fe0_2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4" name="Google Shape;674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1" name="Google Shape;691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5" name="Google Shape;705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6" name="Google Shape;706;p3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40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678059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2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body" idx="1"/>
          </p:nvPr>
        </p:nvSpPr>
        <p:spPr>
          <a:xfrm rot="5400000">
            <a:off x="2309018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>
            <a:spLocks noGrp="1"/>
          </p:cNvSpPr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제목 및 내용" type="obj">
  <p:cSld name="OBJECT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sldNum" idx="12"/>
          </p:nvPr>
        </p:nvSpPr>
        <p:spPr>
          <a:xfrm>
            <a:off x="6553200" y="6617245"/>
            <a:ext cx="2133600" cy="1961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algun Gothic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0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9" name="Google Shape;69;p10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15" name="Google Shape;15;p1"/>
          <p:cNvSpPr/>
          <p:nvPr/>
        </p:nvSpPr>
        <p:spPr>
          <a:xfrm>
            <a:off x="445950" y="6445176"/>
            <a:ext cx="8252100" cy="3682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 i="0" u="none" strike="noStrike" cap="none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※ 본문의 예시 내용을 지우고 과제 내용으로 변경하여 사용하세요</a:t>
            </a: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comments" Target="../comments/comment2.xml"/><Relationship Id="rId5" Type="http://schemas.openxmlformats.org/officeDocument/2006/relationships/image" Target="../media/image16.png"/><Relationship Id="rId4" Type="http://schemas.openxmlformats.org/officeDocument/2006/relationships/image" Target="../media/image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g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jpg"/><Relationship Id="rId4" Type="http://schemas.openxmlformats.org/officeDocument/2006/relationships/image" Target="../media/image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jpg"/><Relationship Id="rId5" Type="http://schemas.openxmlformats.org/officeDocument/2006/relationships/image" Target="../media/image27.jpg"/><Relationship Id="rId4" Type="http://schemas.openxmlformats.org/officeDocument/2006/relationships/image" Target="../media/image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4.png"/><Relationship Id="rId4" Type="http://schemas.openxmlformats.org/officeDocument/2006/relationships/image" Target="../media/image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comments" Target="../comments/comment1.xml"/><Relationship Id="rId5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3"/>
          <p:cNvSpPr/>
          <p:nvPr/>
        </p:nvSpPr>
        <p:spPr>
          <a:xfrm>
            <a:off x="0" y="4509120"/>
            <a:ext cx="9144000" cy="2348880"/>
          </a:xfrm>
          <a:prstGeom prst="rect">
            <a:avLst/>
          </a:prstGeom>
          <a:solidFill>
            <a:srgbClr val="E2E6E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90" name="Google Shape;90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81549" y="116632"/>
            <a:ext cx="936104" cy="489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3"/>
          <p:cNvPicPr preferRelativeResize="0"/>
          <p:nvPr/>
        </p:nvPicPr>
        <p:blipFill rotWithShape="1">
          <a:blip r:embed="rId4">
            <a:alphaModFix/>
          </a:blip>
          <a:srcRect l="1036"/>
          <a:stretch/>
        </p:blipFill>
        <p:spPr>
          <a:xfrm>
            <a:off x="0" y="764704"/>
            <a:ext cx="4716016" cy="3524387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3"/>
          <p:cNvSpPr txBox="1"/>
          <p:nvPr/>
        </p:nvSpPr>
        <p:spPr>
          <a:xfrm>
            <a:off x="1032675" y="1916825"/>
            <a:ext cx="7165200" cy="8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700" b="1" i="0" u="none" strike="noStrike" cap="none">
                <a:solidFill>
                  <a:srgbClr val="953734"/>
                </a:solidFill>
                <a:latin typeface="Malgun Gothic"/>
                <a:ea typeface="Malgun Gothic"/>
                <a:cs typeface="Malgun Gothic"/>
                <a:sym typeface="Malgun Gothic"/>
              </a:rPr>
              <a:t>SW개발/HW제작 설계서</a:t>
            </a:r>
            <a:endParaRPr sz="1100"/>
          </a:p>
        </p:txBody>
      </p:sp>
      <p:sp>
        <p:nvSpPr>
          <p:cNvPr id="93" name="Google Shape;93;p13"/>
          <p:cNvSpPr txBox="1"/>
          <p:nvPr/>
        </p:nvSpPr>
        <p:spPr>
          <a:xfrm>
            <a:off x="728993" y="3984329"/>
            <a:ext cx="7686013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1">
                <a:solidFill>
                  <a:srgbClr val="77787B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명 : 엣지 컴퓨팅 기반 클라우드 거주자 주차관리 시스템</a:t>
            </a:r>
            <a:endParaRPr/>
          </a:p>
        </p:txBody>
      </p:sp>
      <p:sp>
        <p:nvSpPr>
          <p:cNvPr id="94" name="Google Shape;94;p1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한이음 ▶ 프로그램 설계서</a:t>
            </a:r>
            <a:endParaRPr/>
          </a:p>
        </p:txBody>
      </p:sp>
      <p:grpSp>
        <p:nvGrpSpPr>
          <p:cNvPr id="95" name="Google Shape;95;p13"/>
          <p:cNvGrpSpPr/>
          <p:nvPr/>
        </p:nvGrpSpPr>
        <p:grpSpPr>
          <a:xfrm>
            <a:off x="75729" y="166947"/>
            <a:ext cx="2192015" cy="600145"/>
            <a:chOff x="75729" y="166947"/>
            <a:chExt cx="2192015" cy="600145"/>
          </a:xfrm>
        </p:grpSpPr>
        <p:grpSp>
          <p:nvGrpSpPr>
            <p:cNvPr id="96" name="Google Shape;96;p13"/>
            <p:cNvGrpSpPr/>
            <p:nvPr/>
          </p:nvGrpSpPr>
          <p:grpSpPr>
            <a:xfrm>
              <a:off x="683568" y="199273"/>
              <a:ext cx="1584176" cy="461665"/>
              <a:chOff x="683568" y="199273"/>
              <a:chExt cx="1584176" cy="461665"/>
            </a:xfrm>
          </p:grpSpPr>
          <p:cxnSp>
            <p:nvCxnSpPr>
              <p:cNvPr id="97" name="Google Shape;97;p13"/>
              <p:cNvCxnSpPr/>
              <p:nvPr/>
            </p:nvCxnSpPr>
            <p:spPr>
              <a:xfrm>
                <a:off x="728966" y="206489"/>
                <a:ext cx="1538778" cy="0"/>
              </a:xfrm>
              <a:prstGeom prst="straightConnector1">
                <a:avLst/>
              </a:prstGeom>
              <a:noFill/>
              <a:ln w="38100" cap="flat" cmpd="sng">
                <a:solidFill>
                  <a:srgbClr val="3B5AA8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98" name="Google Shape;98;p13"/>
              <p:cNvSpPr txBox="1"/>
              <p:nvPr/>
            </p:nvSpPr>
            <p:spPr>
              <a:xfrm>
                <a:off x="683568" y="199273"/>
                <a:ext cx="1452642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200" b="1">
                    <a:solidFill>
                      <a:srgbClr val="3B5AA8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내가 기획한 ICT가</a:t>
                </a:r>
                <a:endParaRPr sz="1200" b="1">
                  <a:solidFill>
                    <a:srgbClr val="3B5AA8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200" b="1">
                    <a:solidFill>
                      <a:srgbClr val="3B5AA8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세상을 바꾼다면?</a:t>
                </a:r>
                <a:endParaRPr sz="1200" b="1">
                  <a:solidFill>
                    <a:srgbClr val="3B5AA8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pic>
          <p:nvPicPr>
            <p:cNvPr id="99" name="Google Shape;99;p13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75729" y="166947"/>
              <a:ext cx="607839" cy="60014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0" name="Google Shape;100;p13"/>
          <p:cNvSpPr txBox="1"/>
          <p:nvPr/>
        </p:nvSpPr>
        <p:spPr>
          <a:xfrm>
            <a:off x="808680" y="4754468"/>
            <a:ext cx="7526700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600" dirty="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2021.10.18.</a:t>
            </a:r>
            <a:endParaRPr dirty="0"/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dirty="0" err="1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컴앗이</a:t>
            </a:r>
            <a:r>
              <a:rPr lang="ko-KR" sz="1600" dirty="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 – 김희동 </a:t>
            </a:r>
            <a:r>
              <a:rPr lang="ko-KR" sz="1600" dirty="0" err="1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박길한</a:t>
            </a:r>
            <a:r>
              <a:rPr lang="ko-KR" sz="1600" dirty="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 이재환 윤세린 </a:t>
            </a:r>
            <a:r>
              <a:rPr lang="ko-KR" sz="1600" dirty="0" err="1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정소연</a:t>
            </a:r>
            <a:endParaRPr sz="1600" dirty="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dirty="0" err="1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Mentor</a:t>
            </a:r>
            <a:r>
              <a:rPr lang="ko-KR" sz="1600" dirty="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  김 민 호</a:t>
            </a:r>
            <a:endParaRPr sz="1600" dirty="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2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24" name="Google Shape;224;p22"/>
          <p:cNvCxnSpPr/>
          <p:nvPr/>
        </p:nvCxnSpPr>
        <p:spPr>
          <a:xfrm>
            <a:off x="424356" y="541195"/>
            <a:ext cx="2591728" cy="0"/>
          </a:xfrm>
          <a:prstGeom prst="straightConnector1">
            <a:avLst/>
          </a:prstGeom>
          <a:noFill/>
          <a:ln w="28575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25" name="Google Shape;225;p22"/>
          <p:cNvCxnSpPr/>
          <p:nvPr/>
        </p:nvCxnSpPr>
        <p:spPr>
          <a:xfrm>
            <a:off x="3275856" y="548680"/>
            <a:ext cx="5328592" cy="0"/>
          </a:xfrm>
          <a:prstGeom prst="straightConnector1">
            <a:avLst/>
          </a:prstGeom>
          <a:noFill/>
          <a:ln w="28575" cap="flat" cmpd="sng">
            <a:solidFill>
              <a:srgbClr val="3B5AA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26" name="Google Shape;226;p22"/>
          <p:cNvSpPr txBox="1"/>
          <p:nvPr/>
        </p:nvSpPr>
        <p:spPr>
          <a:xfrm>
            <a:off x="323528" y="692697"/>
            <a:ext cx="2952328" cy="2724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algun Gothic"/>
              <a:buNone/>
            </a:pPr>
            <a:r>
              <a:rPr lang="ko-KR" sz="1700" b="1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| </a:t>
            </a:r>
            <a:r>
              <a:rPr lang="ko-KR" sz="17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서비스 흐름도</a:t>
            </a:r>
            <a:endParaRPr sz="17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27" name="Google Shape;227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22"/>
          <p:cNvSpPr/>
          <p:nvPr/>
        </p:nvSpPr>
        <p:spPr>
          <a:xfrm rot="10800000" flipH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0" name="Google Shape;230;p22"/>
          <p:cNvSpPr txBox="1"/>
          <p:nvPr/>
        </p:nvSpPr>
        <p:spPr>
          <a:xfrm>
            <a:off x="198898" y="4179618"/>
            <a:ext cx="8746204" cy="2400617"/>
          </a:xfrm>
          <a:prstGeom prst="rect">
            <a:avLst/>
          </a:prstGeom>
          <a:noFill/>
          <a:ln w="952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개인 주차 </a:t>
            </a:r>
            <a:r>
              <a:rPr lang="ko-KR" altLang="en-US" sz="12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위치</a:t>
            </a:r>
            <a:r>
              <a:rPr lang="ko-KR" sz="12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확인</a:t>
            </a:r>
            <a:endParaRPr sz="12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① 거주자가 웹 페이지에 접속한다.</a:t>
            </a:r>
            <a:endParaRPr dirty="0"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② 로그인을 진행한다.</a:t>
            </a:r>
            <a:endParaRPr dirty="0"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③ </a:t>
            </a:r>
            <a:r>
              <a:rPr lang="ko-KR" altLang="en-US" sz="11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페이지 상단의 </a:t>
            </a:r>
            <a:r>
              <a:rPr lang="ko-KR" sz="11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‘내 </a:t>
            </a:r>
            <a:r>
              <a:rPr lang="ko-KR" altLang="en-US" sz="11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주차구역 확인하기</a:t>
            </a:r>
            <a:r>
              <a:rPr lang="ko-KR" sz="11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’</a:t>
            </a:r>
            <a:r>
              <a:rPr lang="en-US" altLang="ko-KR" sz="11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altLang="en-US" sz="11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버튼을</a:t>
            </a:r>
            <a:r>
              <a:rPr lang="ko-KR" sz="11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클릭해 자신의 차량의 주차 위치</a:t>
            </a:r>
            <a:r>
              <a:rPr lang="en-US" altLang="ko-KR" sz="11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</a:t>
            </a:r>
            <a:r>
              <a:rPr lang="ko-KR" altLang="en-US" sz="11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주차장</a:t>
            </a:r>
            <a:r>
              <a:rPr lang="en-US" altLang="ko-KR" sz="11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lang="ko-KR" altLang="en-US" sz="11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주차층</a:t>
            </a:r>
            <a:r>
              <a:rPr lang="en-US" altLang="ko-KR" sz="11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lang="ko-KR" altLang="en-US" sz="11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주차구역</a:t>
            </a:r>
            <a:r>
              <a:rPr lang="en-US" altLang="ko-KR" sz="11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)</a:t>
            </a:r>
            <a:r>
              <a:rPr lang="ko-KR" sz="11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를 확인한다.</a:t>
            </a:r>
            <a:endParaRPr lang="ko-KR" altLang="en-US" dirty="0"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ko-KR" altLang="en-US" sz="11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ko-KR" altLang="en-US" sz="11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ko-KR" altLang="en-US" sz="11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ko-KR" altLang="en-US" sz="11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ko-KR" altLang="en-US" sz="11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CAC8305F-A2EC-4831-993C-298499D614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73580" y="1161398"/>
            <a:ext cx="5196840" cy="2933034"/>
          </a:xfrm>
          <a:prstGeom prst="rect">
            <a:avLst/>
          </a:prstGeom>
        </p:spPr>
      </p:pic>
      <p:sp>
        <p:nvSpPr>
          <p:cNvPr id="27" name="Google Shape;231;p22">
            <a:extLst>
              <a:ext uri="{FF2B5EF4-FFF2-40B4-BE49-F238E27FC236}">
                <a16:creationId xmlns:a16="http://schemas.microsoft.com/office/drawing/2014/main" id="{05DB2631-11BB-4FD4-AC05-377B2D5FBAE8}"/>
              </a:ext>
            </a:extLst>
          </p:cNvPr>
          <p:cNvSpPr txBox="1"/>
          <p:nvPr/>
        </p:nvSpPr>
        <p:spPr>
          <a:xfrm>
            <a:off x="3911977" y="2182631"/>
            <a:ext cx="3600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③</a:t>
            </a:r>
            <a:endParaRPr dirty="0"/>
          </a:p>
        </p:txBody>
      </p:sp>
      <p:sp>
        <p:nvSpPr>
          <p:cNvPr id="28" name="Google Shape;232;p22">
            <a:extLst>
              <a:ext uri="{FF2B5EF4-FFF2-40B4-BE49-F238E27FC236}">
                <a16:creationId xmlns:a16="http://schemas.microsoft.com/office/drawing/2014/main" id="{8571836F-5AB5-4FE0-8A73-DA52668E0278}"/>
              </a:ext>
            </a:extLst>
          </p:cNvPr>
          <p:cNvSpPr txBox="1"/>
          <p:nvPr/>
        </p:nvSpPr>
        <p:spPr>
          <a:xfrm>
            <a:off x="4550819" y="2097445"/>
            <a:ext cx="3600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②</a:t>
            </a:r>
            <a:endParaRPr dirty="0"/>
          </a:p>
        </p:txBody>
      </p:sp>
      <p:sp>
        <p:nvSpPr>
          <p:cNvPr id="29" name="Google Shape;233;p22">
            <a:extLst>
              <a:ext uri="{FF2B5EF4-FFF2-40B4-BE49-F238E27FC236}">
                <a16:creationId xmlns:a16="http://schemas.microsoft.com/office/drawing/2014/main" id="{CD530BFC-E37A-4ABD-B42C-CFF14D4CD5D5}"/>
              </a:ext>
            </a:extLst>
          </p:cNvPr>
          <p:cNvSpPr txBox="1"/>
          <p:nvPr/>
        </p:nvSpPr>
        <p:spPr>
          <a:xfrm>
            <a:off x="5101330" y="2507694"/>
            <a:ext cx="5877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②, ③</a:t>
            </a:r>
            <a:endParaRPr dirty="0"/>
          </a:p>
        </p:txBody>
      </p:sp>
      <p:sp>
        <p:nvSpPr>
          <p:cNvPr id="30" name="Google Shape;234;p22">
            <a:extLst>
              <a:ext uri="{FF2B5EF4-FFF2-40B4-BE49-F238E27FC236}">
                <a16:creationId xmlns:a16="http://schemas.microsoft.com/office/drawing/2014/main" id="{EF812A99-6D43-433A-95BB-99AE0A162A49}"/>
              </a:ext>
            </a:extLst>
          </p:cNvPr>
          <p:cNvSpPr txBox="1"/>
          <p:nvPr/>
        </p:nvSpPr>
        <p:spPr>
          <a:xfrm>
            <a:off x="6165875" y="2223313"/>
            <a:ext cx="527700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①</a:t>
            </a:r>
            <a:r>
              <a:rPr lang="en-US" altLang="ko-KR" sz="9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lang="ko-KR" altLang="ko-KR" sz="9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③</a:t>
            </a:r>
            <a:endParaRPr sz="900" dirty="0"/>
          </a:p>
        </p:txBody>
      </p:sp>
      <p:sp>
        <p:nvSpPr>
          <p:cNvPr id="31" name="Google Shape;235;p22">
            <a:extLst>
              <a:ext uri="{FF2B5EF4-FFF2-40B4-BE49-F238E27FC236}">
                <a16:creationId xmlns:a16="http://schemas.microsoft.com/office/drawing/2014/main" id="{8DBA0330-FCF7-449D-A843-642A56D7E4E6}"/>
              </a:ext>
            </a:extLst>
          </p:cNvPr>
          <p:cNvSpPr txBox="1"/>
          <p:nvPr/>
        </p:nvSpPr>
        <p:spPr>
          <a:xfrm>
            <a:off x="4820421" y="2182631"/>
            <a:ext cx="3600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②</a:t>
            </a:r>
            <a:endParaRPr dirty="0"/>
          </a:p>
        </p:txBody>
      </p:sp>
      <p:sp>
        <p:nvSpPr>
          <p:cNvPr id="32" name="Google Shape;236;p22">
            <a:extLst>
              <a:ext uri="{FF2B5EF4-FFF2-40B4-BE49-F238E27FC236}">
                <a16:creationId xmlns:a16="http://schemas.microsoft.com/office/drawing/2014/main" id="{1DE6F6AE-01BF-4256-A51A-304955CB9131}"/>
              </a:ext>
            </a:extLst>
          </p:cNvPr>
          <p:cNvSpPr txBox="1"/>
          <p:nvPr/>
        </p:nvSpPr>
        <p:spPr>
          <a:xfrm>
            <a:off x="4152713" y="2097445"/>
            <a:ext cx="3600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③</a:t>
            </a:r>
            <a:endParaRPr dirty="0"/>
          </a:p>
        </p:txBody>
      </p:sp>
      <p:sp>
        <p:nvSpPr>
          <p:cNvPr id="33" name="Google Shape;237;p22">
            <a:extLst>
              <a:ext uri="{FF2B5EF4-FFF2-40B4-BE49-F238E27FC236}">
                <a16:creationId xmlns:a16="http://schemas.microsoft.com/office/drawing/2014/main" id="{15B36006-9599-42AB-B805-4D6E4E25B746}"/>
              </a:ext>
            </a:extLst>
          </p:cNvPr>
          <p:cNvSpPr txBox="1"/>
          <p:nvPr/>
        </p:nvSpPr>
        <p:spPr>
          <a:xfrm>
            <a:off x="5101330" y="2733260"/>
            <a:ext cx="5877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②, ③</a:t>
            </a:r>
            <a:endParaRPr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3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44" name="Google Shape;244;p23"/>
          <p:cNvCxnSpPr/>
          <p:nvPr/>
        </p:nvCxnSpPr>
        <p:spPr>
          <a:xfrm>
            <a:off x="424356" y="541195"/>
            <a:ext cx="2591728" cy="0"/>
          </a:xfrm>
          <a:prstGeom prst="straightConnector1">
            <a:avLst/>
          </a:prstGeom>
          <a:noFill/>
          <a:ln w="28575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5" name="Google Shape;245;p23"/>
          <p:cNvCxnSpPr/>
          <p:nvPr/>
        </p:nvCxnSpPr>
        <p:spPr>
          <a:xfrm>
            <a:off x="3275856" y="548680"/>
            <a:ext cx="5328592" cy="0"/>
          </a:xfrm>
          <a:prstGeom prst="straightConnector1">
            <a:avLst/>
          </a:prstGeom>
          <a:noFill/>
          <a:ln w="28575" cap="flat" cmpd="sng">
            <a:solidFill>
              <a:srgbClr val="3B5AA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46" name="Google Shape;246;p23"/>
          <p:cNvSpPr txBox="1"/>
          <p:nvPr/>
        </p:nvSpPr>
        <p:spPr>
          <a:xfrm>
            <a:off x="323528" y="692697"/>
            <a:ext cx="2952328" cy="2724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algun Gothic"/>
              <a:buNone/>
            </a:pPr>
            <a:r>
              <a:rPr lang="ko-KR" sz="1700" b="1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| </a:t>
            </a:r>
            <a:r>
              <a:rPr lang="ko-KR" sz="17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서비스 흐름도</a:t>
            </a:r>
            <a:endParaRPr sz="17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47" name="Google Shape;247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23"/>
          <p:cNvSpPr/>
          <p:nvPr/>
        </p:nvSpPr>
        <p:spPr>
          <a:xfrm rot="10800000" flipH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0" name="Google Shape;250;p23"/>
          <p:cNvSpPr txBox="1"/>
          <p:nvPr/>
        </p:nvSpPr>
        <p:spPr>
          <a:xfrm>
            <a:off x="198898" y="4191504"/>
            <a:ext cx="8746200" cy="2400617"/>
          </a:xfrm>
          <a:prstGeom prst="rect">
            <a:avLst/>
          </a:prstGeom>
          <a:noFill/>
          <a:ln w="952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부정주차 </a:t>
            </a:r>
            <a:r>
              <a:rPr lang="ko-KR" sz="12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여부 확인</a:t>
            </a:r>
            <a:endParaRPr sz="12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① </a:t>
            </a:r>
            <a:r>
              <a:rPr lang="ko-KR" sz="11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DynamoDB에</a:t>
            </a:r>
            <a:r>
              <a:rPr lang="ko-KR" sz="11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저장된 차량 정보를 바탕으로 장애인 차량 여부, 전기 차량 여부를 판단한다.</a:t>
            </a:r>
            <a:endParaRPr dirty="0"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② 비 장애인 차량이 장애인 전용 주차 구역에 주차한 경우, 비 전기</a:t>
            </a:r>
            <a:r>
              <a:rPr lang="ko-KR" altLang="en-US" sz="11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자동차가</a:t>
            </a:r>
            <a:r>
              <a:rPr lang="ko-KR" sz="11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전기</a:t>
            </a:r>
            <a:r>
              <a:rPr lang="ko-KR" altLang="en-US" sz="11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자동차 </a:t>
            </a:r>
            <a:r>
              <a:rPr lang="ko-KR" sz="11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전용 주차 구역에 주차한 경우 웹 페이지에</a:t>
            </a:r>
            <a:br>
              <a:rPr lang="ko-KR" sz="11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ko-KR" sz="11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팝업 알림</a:t>
            </a:r>
            <a:r>
              <a:rPr lang="ko-KR" altLang="en-US" sz="11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을 </a:t>
            </a:r>
            <a:r>
              <a:rPr lang="ko-KR" sz="11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발생</a:t>
            </a:r>
            <a:r>
              <a:rPr lang="ko-KR" altLang="en-US" sz="11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시키고</a:t>
            </a:r>
            <a:r>
              <a:rPr lang="ko-KR" sz="11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및 </a:t>
            </a:r>
            <a:r>
              <a:rPr lang="ko-KR" altLang="en-US" sz="11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관리자에게 </a:t>
            </a:r>
            <a:r>
              <a:rPr lang="ko-KR" sz="11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이메일을 전송한다.</a:t>
            </a:r>
            <a:endParaRPr dirty="0"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③ </a:t>
            </a:r>
            <a:r>
              <a:rPr lang="ko-KR" altLang="en-US" sz="11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이메일을 확인한 </a:t>
            </a:r>
            <a:r>
              <a:rPr lang="ko-KR" sz="11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관리자가 웹 페이지에 접속한다.</a:t>
            </a:r>
            <a:endParaRPr dirty="0"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④ 로그인을 진행한다.</a:t>
            </a:r>
            <a:endParaRPr dirty="0"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⑤ </a:t>
            </a:r>
            <a:r>
              <a:rPr lang="ko-KR" altLang="en-US" sz="11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페이지 상단의 </a:t>
            </a:r>
            <a:r>
              <a:rPr lang="en-US" altLang="ko-KR" sz="11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‘</a:t>
            </a:r>
            <a:r>
              <a:rPr lang="ko-KR" altLang="en-US" sz="11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부정주차 차량 확인하기</a:t>
            </a:r>
            <a:r>
              <a:rPr lang="en-US" altLang="ko-KR" sz="11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‘ </a:t>
            </a:r>
            <a:r>
              <a:rPr lang="ko-KR" altLang="en-US" sz="11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버튼을 클릭해 </a:t>
            </a:r>
            <a:r>
              <a:rPr lang="ko-KR" sz="11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주차 위반을 한 차량 정보를 확인한다.</a:t>
            </a:r>
            <a:endParaRPr lang="en-US" altLang="ko-KR" sz="11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ko-KR" sz="11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⑥</a:t>
            </a:r>
            <a:r>
              <a:rPr lang="en-US" altLang="ko-KR" sz="11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altLang="en-US" sz="11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조치를 취한 부정주차 차량의 경우 </a:t>
            </a:r>
            <a:r>
              <a:rPr lang="en-US" altLang="ko-KR" sz="11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X </a:t>
            </a:r>
            <a:r>
              <a:rPr lang="ko-KR" altLang="en-US" sz="11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버튼을 눌러 목록에서 지운다</a:t>
            </a:r>
            <a:r>
              <a:rPr lang="en-US" altLang="ko-KR" sz="11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.</a:t>
            </a:r>
            <a:endParaRPr sz="11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8482F2D3-5B53-43F9-A5FE-1F3E4C28C5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73580" y="1161398"/>
            <a:ext cx="5196840" cy="2933034"/>
          </a:xfrm>
          <a:prstGeom prst="rect">
            <a:avLst/>
          </a:prstGeom>
        </p:spPr>
      </p:pic>
      <p:sp>
        <p:nvSpPr>
          <p:cNvPr id="19" name="Google Shape;251;p23">
            <a:extLst>
              <a:ext uri="{FF2B5EF4-FFF2-40B4-BE49-F238E27FC236}">
                <a16:creationId xmlns:a16="http://schemas.microsoft.com/office/drawing/2014/main" id="{70A4EF88-EE6A-42BA-AD6D-8143A7BB17EE}"/>
              </a:ext>
            </a:extLst>
          </p:cNvPr>
          <p:cNvSpPr txBox="1"/>
          <p:nvPr/>
        </p:nvSpPr>
        <p:spPr>
          <a:xfrm>
            <a:off x="5035296" y="2496169"/>
            <a:ext cx="666194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ko-KR" sz="9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④</a:t>
            </a:r>
            <a:r>
              <a:rPr lang="en-US" altLang="ko-KR" sz="9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lang="ko-KR" altLang="en-US" sz="9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⑤</a:t>
            </a:r>
            <a:r>
              <a:rPr lang="en-US" altLang="ko-KR" sz="9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lang="ko-KR" altLang="en-US" sz="9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⑥</a:t>
            </a:r>
            <a:endParaRPr lang="ko-KR" altLang="en-US" sz="900" dirty="0"/>
          </a:p>
        </p:txBody>
      </p:sp>
      <p:sp>
        <p:nvSpPr>
          <p:cNvPr id="20" name="Google Shape;252;p23">
            <a:extLst>
              <a:ext uri="{FF2B5EF4-FFF2-40B4-BE49-F238E27FC236}">
                <a16:creationId xmlns:a16="http://schemas.microsoft.com/office/drawing/2014/main" id="{FB6A28B3-9C3C-4096-AF4E-75E01CDA4A0B}"/>
              </a:ext>
            </a:extLst>
          </p:cNvPr>
          <p:cNvSpPr txBox="1"/>
          <p:nvPr/>
        </p:nvSpPr>
        <p:spPr>
          <a:xfrm>
            <a:off x="4910819" y="2744668"/>
            <a:ext cx="898669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ko-KR" sz="9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②, ④</a:t>
            </a:r>
            <a:r>
              <a:rPr lang="en-US" altLang="ko-KR" sz="9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lang="ko-KR" altLang="en-US" sz="9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⑤</a:t>
            </a:r>
            <a:r>
              <a:rPr lang="en-US" altLang="ko-KR" sz="9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lang="ko-KR" altLang="en-US" sz="9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⑥</a:t>
            </a:r>
            <a:endParaRPr lang="ko-KR" altLang="en-US" sz="900" dirty="0"/>
          </a:p>
        </p:txBody>
      </p:sp>
      <p:sp>
        <p:nvSpPr>
          <p:cNvPr id="21" name="Google Shape;253;p23">
            <a:extLst>
              <a:ext uri="{FF2B5EF4-FFF2-40B4-BE49-F238E27FC236}">
                <a16:creationId xmlns:a16="http://schemas.microsoft.com/office/drawing/2014/main" id="{BD2A68F5-FD1B-4C48-AE1F-C2FE1514754B}"/>
              </a:ext>
            </a:extLst>
          </p:cNvPr>
          <p:cNvSpPr txBox="1"/>
          <p:nvPr/>
        </p:nvSpPr>
        <p:spPr>
          <a:xfrm>
            <a:off x="5961888" y="2218738"/>
            <a:ext cx="94488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ko-KR" sz="9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③</a:t>
            </a:r>
            <a:r>
              <a:rPr lang="en-US" altLang="ko-KR" sz="9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lang="ko-KR" altLang="en-US" sz="9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④</a:t>
            </a:r>
            <a:r>
              <a:rPr lang="en-US" altLang="ko-KR" sz="9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lang="ko-KR" altLang="en-US" sz="9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⑤</a:t>
            </a:r>
            <a:r>
              <a:rPr lang="en-US" altLang="ko-KR" sz="9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lang="ko-KR" altLang="en-US" sz="9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⑥</a:t>
            </a:r>
            <a:endParaRPr lang="ko-KR" altLang="en-US" sz="900" dirty="0"/>
          </a:p>
          <a:p>
            <a:pPr algn="ctr"/>
            <a:endParaRPr lang="ko-KR" altLang="en-US" sz="900" dirty="0"/>
          </a:p>
        </p:txBody>
      </p:sp>
      <p:sp>
        <p:nvSpPr>
          <p:cNvPr id="26" name="Google Shape;231;p22">
            <a:extLst>
              <a:ext uri="{FF2B5EF4-FFF2-40B4-BE49-F238E27FC236}">
                <a16:creationId xmlns:a16="http://schemas.microsoft.com/office/drawing/2014/main" id="{4FDB046A-E48A-4B47-A325-617A6D0D1030}"/>
              </a:ext>
            </a:extLst>
          </p:cNvPr>
          <p:cNvSpPr txBox="1"/>
          <p:nvPr/>
        </p:nvSpPr>
        <p:spPr>
          <a:xfrm>
            <a:off x="3911977" y="2182631"/>
            <a:ext cx="3600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9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①</a:t>
            </a:r>
            <a:endParaRPr lang="ko-KR" altLang="en-US" sz="900" dirty="0"/>
          </a:p>
        </p:txBody>
      </p:sp>
      <p:sp>
        <p:nvSpPr>
          <p:cNvPr id="28" name="Google Shape;235;p22">
            <a:extLst>
              <a:ext uri="{FF2B5EF4-FFF2-40B4-BE49-F238E27FC236}">
                <a16:creationId xmlns:a16="http://schemas.microsoft.com/office/drawing/2014/main" id="{280BF62E-ADF9-479F-8B77-AD9C5F4EF183}"/>
              </a:ext>
            </a:extLst>
          </p:cNvPr>
          <p:cNvSpPr txBox="1"/>
          <p:nvPr/>
        </p:nvSpPr>
        <p:spPr>
          <a:xfrm>
            <a:off x="4825500" y="2182631"/>
            <a:ext cx="75843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ko-KR" altLang="en-US" sz="9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④</a:t>
            </a:r>
            <a:r>
              <a:rPr lang="en-US" altLang="ko-KR" sz="9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lang="ko-KR" altLang="en-US" sz="9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⑤</a:t>
            </a:r>
            <a:r>
              <a:rPr lang="en-US" altLang="ko-KR" sz="9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lang="ko-KR" altLang="en-US" sz="9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⑥</a:t>
            </a:r>
            <a:endParaRPr lang="ko-KR" altLang="en-US" sz="900" dirty="0"/>
          </a:p>
        </p:txBody>
      </p:sp>
      <p:sp>
        <p:nvSpPr>
          <p:cNvPr id="29" name="Google Shape;236;p22">
            <a:extLst>
              <a:ext uri="{FF2B5EF4-FFF2-40B4-BE49-F238E27FC236}">
                <a16:creationId xmlns:a16="http://schemas.microsoft.com/office/drawing/2014/main" id="{5CD7325D-926E-46A8-BCCB-F18226CB07D5}"/>
              </a:ext>
            </a:extLst>
          </p:cNvPr>
          <p:cNvSpPr txBox="1"/>
          <p:nvPr/>
        </p:nvSpPr>
        <p:spPr>
          <a:xfrm>
            <a:off x="4152713" y="2097445"/>
            <a:ext cx="3600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9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①</a:t>
            </a:r>
            <a:endParaRPr lang="ko-KR" altLang="en-US" sz="900" dirty="0"/>
          </a:p>
        </p:txBody>
      </p:sp>
      <p:sp>
        <p:nvSpPr>
          <p:cNvPr id="30" name="Google Shape;235;p22">
            <a:extLst>
              <a:ext uri="{FF2B5EF4-FFF2-40B4-BE49-F238E27FC236}">
                <a16:creationId xmlns:a16="http://schemas.microsoft.com/office/drawing/2014/main" id="{F1E88705-CA91-40CE-AD2C-1BF8F3B83887}"/>
              </a:ext>
            </a:extLst>
          </p:cNvPr>
          <p:cNvSpPr txBox="1"/>
          <p:nvPr/>
        </p:nvSpPr>
        <p:spPr>
          <a:xfrm>
            <a:off x="4358497" y="2079984"/>
            <a:ext cx="75843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ko-KR" altLang="en-US" sz="9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④</a:t>
            </a:r>
            <a:r>
              <a:rPr lang="en-US" altLang="ko-KR" sz="9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lang="ko-KR" altLang="en-US" sz="9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⑤</a:t>
            </a:r>
            <a:r>
              <a:rPr lang="en-US" altLang="ko-KR" sz="9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lang="ko-KR" altLang="en-US" sz="9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⑥</a:t>
            </a:r>
            <a:endParaRPr lang="ko-KR" altLang="en-US" sz="9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3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44" name="Google Shape;244;p23"/>
          <p:cNvCxnSpPr/>
          <p:nvPr/>
        </p:nvCxnSpPr>
        <p:spPr>
          <a:xfrm>
            <a:off x="424356" y="541195"/>
            <a:ext cx="2591728" cy="0"/>
          </a:xfrm>
          <a:prstGeom prst="straightConnector1">
            <a:avLst/>
          </a:prstGeom>
          <a:noFill/>
          <a:ln w="28575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5" name="Google Shape;245;p23"/>
          <p:cNvCxnSpPr/>
          <p:nvPr/>
        </p:nvCxnSpPr>
        <p:spPr>
          <a:xfrm>
            <a:off x="3275856" y="548680"/>
            <a:ext cx="5328592" cy="0"/>
          </a:xfrm>
          <a:prstGeom prst="straightConnector1">
            <a:avLst/>
          </a:prstGeom>
          <a:noFill/>
          <a:ln w="28575" cap="flat" cmpd="sng">
            <a:solidFill>
              <a:srgbClr val="3B5AA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46" name="Google Shape;246;p23"/>
          <p:cNvSpPr txBox="1"/>
          <p:nvPr/>
        </p:nvSpPr>
        <p:spPr>
          <a:xfrm>
            <a:off x="323528" y="692697"/>
            <a:ext cx="2952328" cy="2724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algun Gothic"/>
              <a:buNone/>
            </a:pPr>
            <a:r>
              <a:rPr lang="ko-KR" sz="1700" b="1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| </a:t>
            </a:r>
            <a:r>
              <a:rPr lang="ko-KR" sz="17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서비스 흐름도</a:t>
            </a:r>
            <a:endParaRPr sz="17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47" name="Google Shape;247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23"/>
          <p:cNvSpPr/>
          <p:nvPr/>
        </p:nvSpPr>
        <p:spPr>
          <a:xfrm rot="10800000" flipH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0" name="Google Shape;250;p23"/>
          <p:cNvSpPr txBox="1"/>
          <p:nvPr/>
        </p:nvSpPr>
        <p:spPr>
          <a:xfrm>
            <a:off x="198898" y="4191504"/>
            <a:ext cx="8746200" cy="2400617"/>
          </a:xfrm>
          <a:prstGeom prst="rect">
            <a:avLst/>
          </a:prstGeom>
          <a:noFill/>
          <a:ln w="952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선호주차 구역 주차 정보 확인</a:t>
            </a:r>
            <a:endParaRPr lang="en-US" altLang="ko-KR" sz="12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1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① 거주자가 웹 페이지에 접속한다</a:t>
            </a:r>
            <a:r>
              <a:rPr lang="en-US" altLang="ko-KR" sz="11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.</a:t>
            </a:r>
            <a:endParaRPr lang="ko-KR" altLang="en-US" sz="1100" dirty="0"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1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② 로그인을 진행한다</a:t>
            </a:r>
            <a:r>
              <a:rPr lang="en-US" altLang="ko-KR" sz="11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.</a:t>
            </a:r>
            <a:endParaRPr lang="ko-KR" altLang="en-US" sz="1100" dirty="0"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③ </a:t>
            </a:r>
            <a:r>
              <a:rPr lang="ko-KR" altLang="en-US" sz="11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페이지 상단의 </a:t>
            </a:r>
            <a:r>
              <a:rPr lang="en-US" altLang="ko-KR" sz="11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‘</a:t>
            </a:r>
            <a:r>
              <a:rPr lang="ko-KR" altLang="en-US" sz="11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내 선호구역 정보 확인하기</a:t>
            </a:r>
            <a:r>
              <a:rPr lang="en-US" altLang="ko-KR" sz="11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‘ </a:t>
            </a:r>
            <a:r>
              <a:rPr lang="ko-KR" altLang="en-US" sz="11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버튼을 클릭해 총 </a:t>
            </a:r>
            <a:r>
              <a:rPr lang="en-US" altLang="ko-KR" sz="11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r>
              <a:rPr lang="ko-KR" altLang="en-US" sz="11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개의 선호구역에 대한 주차 정보를 확인한다</a:t>
            </a:r>
            <a:r>
              <a:rPr lang="en-US" altLang="ko-KR" sz="11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.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1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1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1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8482F2D3-5B53-43F9-A5FE-1F3E4C28C5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73580" y="1161398"/>
            <a:ext cx="5196840" cy="2933034"/>
          </a:xfrm>
          <a:prstGeom prst="rect">
            <a:avLst/>
          </a:prstGeom>
        </p:spPr>
      </p:pic>
      <p:sp>
        <p:nvSpPr>
          <p:cNvPr id="19" name="Google Shape;251;p23">
            <a:extLst>
              <a:ext uri="{FF2B5EF4-FFF2-40B4-BE49-F238E27FC236}">
                <a16:creationId xmlns:a16="http://schemas.microsoft.com/office/drawing/2014/main" id="{70A4EF88-EE6A-42BA-AD6D-8143A7BB17EE}"/>
              </a:ext>
            </a:extLst>
          </p:cNvPr>
          <p:cNvSpPr txBox="1"/>
          <p:nvPr/>
        </p:nvSpPr>
        <p:spPr>
          <a:xfrm>
            <a:off x="5113790" y="2496169"/>
            <a:ext cx="5877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9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②</a:t>
            </a:r>
            <a:r>
              <a:rPr lang="en-US" altLang="ko-KR" sz="9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lang="ko-KR" altLang="ko-KR" sz="9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③</a:t>
            </a:r>
            <a:endParaRPr lang="ko-KR" altLang="en-US" sz="900" dirty="0"/>
          </a:p>
        </p:txBody>
      </p:sp>
      <p:sp>
        <p:nvSpPr>
          <p:cNvPr id="20" name="Google Shape;252;p23">
            <a:extLst>
              <a:ext uri="{FF2B5EF4-FFF2-40B4-BE49-F238E27FC236}">
                <a16:creationId xmlns:a16="http://schemas.microsoft.com/office/drawing/2014/main" id="{FB6A28B3-9C3C-4096-AF4E-75E01CDA4A0B}"/>
              </a:ext>
            </a:extLst>
          </p:cNvPr>
          <p:cNvSpPr txBox="1"/>
          <p:nvPr/>
        </p:nvSpPr>
        <p:spPr>
          <a:xfrm>
            <a:off x="5113810" y="2744668"/>
            <a:ext cx="587700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②</a:t>
            </a:r>
            <a:r>
              <a:rPr lang="en-US" altLang="ko-KR" sz="9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lang="ko-KR" altLang="ko-KR" sz="9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③</a:t>
            </a:r>
            <a:endParaRPr sz="900" dirty="0"/>
          </a:p>
        </p:txBody>
      </p:sp>
      <p:sp>
        <p:nvSpPr>
          <p:cNvPr id="21" name="Google Shape;253;p23">
            <a:extLst>
              <a:ext uri="{FF2B5EF4-FFF2-40B4-BE49-F238E27FC236}">
                <a16:creationId xmlns:a16="http://schemas.microsoft.com/office/drawing/2014/main" id="{BD2A68F5-FD1B-4C48-AE1F-C2FE1514754B}"/>
              </a:ext>
            </a:extLst>
          </p:cNvPr>
          <p:cNvSpPr txBox="1"/>
          <p:nvPr/>
        </p:nvSpPr>
        <p:spPr>
          <a:xfrm>
            <a:off x="6069385" y="2212749"/>
            <a:ext cx="763449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ko-KR" altLang="en-US" sz="9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①</a:t>
            </a:r>
            <a:r>
              <a:rPr lang="en-US" altLang="ko-KR" sz="9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lang="ko-KR" sz="9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③</a:t>
            </a:r>
            <a:endParaRPr dirty="0"/>
          </a:p>
        </p:txBody>
      </p:sp>
      <p:sp>
        <p:nvSpPr>
          <p:cNvPr id="22" name="Google Shape;232;p22">
            <a:extLst>
              <a:ext uri="{FF2B5EF4-FFF2-40B4-BE49-F238E27FC236}">
                <a16:creationId xmlns:a16="http://schemas.microsoft.com/office/drawing/2014/main" id="{DFD5599E-6248-4227-9430-F82B6C851ACB}"/>
              </a:ext>
            </a:extLst>
          </p:cNvPr>
          <p:cNvSpPr txBox="1"/>
          <p:nvPr/>
        </p:nvSpPr>
        <p:spPr>
          <a:xfrm>
            <a:off x="4419600" y="2097445"/>
            <a:ext cx="546083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9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②</a:t>
            </a:r>
            <a:r>
              <a:rPr lang="en-US" altLang="ko-KR" sz="9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lang="ko-KR" altLang="ko-KR" sz="9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③</a:t>
            </a:r>
            <a:endParaRPr lang="ko-KR" altLang="en-US" sz="900" dirty="0"/>
          </a:p>
        </p:txBody>
      </p:sp>
      <p:sp>
        <p:nvSpPr>
          <p:cNvPr id="23" name="Google Shape;235;p22">
            <a:extLst>
              <a:ext uri="{FF2B5EF4-FFF2-40B4-BE49-F238E27FC236}">
                <a16:creationId xmlns:a16="http://schemas.microsoft.com/office/drawing/2014/main" id="{E3D5E037-8320-4417-AA05-4BB9EDBAC40E}"/>
              </a:ext>
            </a:extLst>
          </p:cNvPr>
          <p:cNvSpPr txBox="1"/>
          <p:nvPr/>
        </p:nvSpPr>
        <p:spPr>
          <a:xfrm>
            <a:off x="4831596" y="2182631"/>
            <a:ext cx="546083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9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②</a:t>
            </a:r>
            <a:r>
              <a:rPr lang="en-US" altLang="ko-KR" sz="9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lang="ko-KR" altLang="ko-KR" sz="9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③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7242268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3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44" name="Google Shape;244;p23"/>
          <p:cNvCxnSpPr/>
          <p:nvPr/>
        </p:nvCxnSpPr>
        <p:spPr>
          <a:xfrm>
            <a:off x="424356" y="541195"/>
            <a:ext cx="2591728" cy="0"/>
          </a:xfrm>
          <a:prstGeom prst="straightConnector1">
            <a:avLst/>
          </a:prstGeom>
          <a:noFill/>
          <a:ln w="28575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5" name="Google Shape;245;p23"/>
          <p:cNvCxnSpPr/>
          <p:nvPr/>
        </p:nvCxnSpPr>
        <p:spPr>
          <a:xfrm>
            <a:off x="3275856" y="548680"/>
            <a:ext cx="5328592" cy="0"/>
          </a:xfrm>
          <a:prstGeom prst="straightConnector1">
            <a:avLst/>
          </a:prstGeom>
          <a:noFill/>
          <a:ln w="28575" cap="flat" cmpd="sng">
            <a:solidFill>
              <a:srgbClr val="3B5AA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46" name="Google Shape;246;p23"/>
          <p:cNvSpPr txBox="1"/>
          <p:nvPr/>
        </p:nvSpPr>
        <p:spPr>
          <a:xfrm>
            <a:off x="323528" y="692697"/>
            <a:ext cx="2952328" cy="2724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algun Gothic"/>
              <a:buNone/>
            </a:pPr>
            <a:r>
              <a:rPr lang="ko-KR" sz="1700" b="1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| </a:t>
            </a:r>
            <a:r>
              <a:rPr lang="ko-KR" sz="17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서비스 흐름도</a:t>
            </a:r>
            <a:endParaRPr sz="17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47" name="Google Shape;247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23"/>
          <p:cNvSpPr/>
          <p:nvPr/>
        </p:nvSpPr>
        <p:spPr>
          <a:xfrm rot="10800000" flipH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0" name="Google Shape;250;p23"/>
          <p:cNvSpPr txBox="1"/>
          <p:nvPr/>
        </p:nvSpPr>
        <p:spPr>
          <a:xfrm>
            <a:off x="198898" y="4191504"/>
            <a:ext cx="8746200" cy="2400617"/>
          </a:xfrm>
          <a:prstGeom prst="rect">
            <a:avLst/>
          </a:prstGeom>
          <a:noFill/>
          <a:ln w="952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추천 주차 구역 확인</a:t>
            </a:r>
            <a:endParaRPr lang="en-US" altLang="ko-KR" sz="12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1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① 방문자가 웹 페이지에 접속한다</a:t>
            </a:r>
            <a:r>
              <a:rPr lang="en-US" altLang="ko-KR" sz="11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.</a:t>
            </a:r>
            <a:endParaRPr lang="ko-KR" altLang="en-US" sz="1100" dirty="0"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1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② 페이지 상단의 </a:t>
            </a:r>
            <a:r>
              <a:rPr lang="en-US" altLang="ko-KR" sz="11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‘</a:t>
            </a:r>
            <a:r>
              <a:rPr lang="ko-KR" altLang="en-US" sz="11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예정 주차 정보 입력하기</a:t>
            </a:r>
            <a:r>
              <a:rPr lang="en-US" altLang="ko-KR" sz="11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’ </a:t>
            </a:r>
            <a:r>
              <a:rPr lang="ko-KR" altLang="en-US" sz="11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버튼을 클릭해 주차 예정인 차량에 대한 정보와 예정 주차 기간을 입력한다</a:t>
            </a:r>
            <a:r>
              <a:rPr lang="en-US" altLang="ko-KR" sz="11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.</a:t>
            </a:r>
            <a:endParaRPr lang="ko-KR" altLang="en-US" sz="1100" dirty="0"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③ </a:t>
            </a:r>
            <a:r>
              <a:rPr lang="ko-KR" altLang="en-US" sz="11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추천된 주차 구역의 정보를 확인한다</a:t>
            </a:r>
            <a:r>
              <a:rPr lang="en-US" altLang="ko-KR" sz="11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.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1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1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1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8482F2D3-5B53-43F9-A5FE-1F3E4C28C5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73580" y="1161398"/>
            <a:ext cx="5196840" cy="2933034"/>
          </a:xfrm>
          <a:prstGeom prst="rect">
            <a:avLst/>
          </a:prstGeom>
        </p:spPr>
      </p:pic>
      <p:sp>
        <p:nvSpPr>
          <p:cNvPr id="19" name="Google Shape;251;p23">
            <a:extLst>
              <a:ext uri="{FF2B5EF4-FFF2-40B4-BE49-F238E27FC236}">
                <a16:creationId xmlns:a16="http://schemas.microsoft.com/office/drawing/2014/main" id="{70A4EF88-EE6A-42BA-AD6D-8143A7BB17EE}"/>
              </a:ext>
            </a:extLst>
          </p:cNvPr>
          <p:cNvSpPr txBox="1"/>
          <p:nvPr/>
        </p:nvSpPr>
        <p:spPr>
          <a:xfrm>
            <a:off x="5113790" y="2496169"/>
            <a:ext cx="5877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ko-KR" sz="9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②</a:t>
            </a:r>
            <a:endParaRPr dirty="0"/>
          </a:p>
        </p:txBody>
      </p:sp>
      <p:sp>
        <p:nvSpPr>
          <p:cNvPr id="20" name="Google Shape;252;p23">
            <a:extLst>
              <a:ext uri="{FF2B5EF4-FFF2-40B4-BE49-F238E27FC236}">
                <a16:creationId xmlns:a16="http://schemas.microsoft.com/office/drawing/2014/main" id="{FB6A28B3-9C3C-4096-AF4E-75E01CDA4A0B}"/>
              </a:ext>
            </a:extLst>
          </p:cNvPr>
          <p:cNvSpPr txBox="1"/>
          <p:nvPr/>
        </p:nvSpPr>
        <p:spPr>
          <a:xfrm>
            <a:off x="5113810" y="2744668"/>
            <a:ext cx="5877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ko-KR" sz="9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②</a:t>
            </a:r>
            <a:endParaRPr dirty="0"/>
          </a:p>
        </p:txBody>
      </p:sp>
      <p:sp>
        <p:nvSpPr>
          <p:cNvPr id="21" name="Google Shape;253;p23">
            <a:extLst>
              <a:ext uri="{FF2B5EF4-FFF2-40B4-BE49-F238E27FC236}">
                <a16:creationId xmlns:a16="http://schemas.microsoft.com/office/drawing/2014/main" id="{BD2A68F5-FD1B-4C48-AE1F-C2FE1514754B}"/>
              </a:ext>
            </a:extLst>
          </p:cNvPr>
          <p:cNvSpPr txBox="1"/>
          <p:nvPr/>
        </p:nvSpPr>
        <p:spPr>
          <a:xfrm>
            <a:off x="6083808" y="2218738"/>
            <a:ext cx="714266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ko-KR" altLang="en-US" sz="9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①</a:t>
            </a:r>
            <a:r>
              <a:rPr lang="en-US" altLang="ko-KR" sz="9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lang="ko-KR" altLang="ko-KR" sz="9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②</a:t>
            </a:r>
            <a:r>
              <a:rPr lang="en-US" altLang="ko-KR" sz="9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lang="ko-KR" sz="9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③</a:t>
            </a:r>
            <a:endParaRPr dirty="0"/>
          </a:p>
        </p:txBody>
      </p:sp>
      <p:sp>
        <p:nvSpPr>
          <p:cNvPr id="27" name="Google Shape;232;p22">
            <a:extLst>
              <a:ext uri="{FF2B5EF4-FFF2-40B4-BE49-F238E27FC236}">
                <a16:creationId xmlns:a16="http://schemas.microsoft.com/office/drawing/2014/main" id="{15574FD5-11AE-4118-8B12-45CA4DFC9E22}"/>
              </a:ext>
            </a:extLst>
          </p:cNvPr>
          <p:cNvSpPr txBox="1"/>
          <p:nvPr/>
        </p:nvSpPr>
        <p:spPr>
          <a:xfrm>
            <a:off x="4550819" y="2097445"/>
            <a:ext cx="3600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ko-KR" sz="9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②</a:t>
            </a:r>
            <a:endParaRPr lang="ko-KR" altLang="en-US" sz="900" dirty="0"/>
          </a:p>
        </p:txBody>
      </p:sp>
      <p:sp>
        <p:nvSpPr>
          <p:cNvPr id="28" name="Google Shape;235;p22">
            <a:extLst>
              <a:ext uri="{FF2B5EF4-FFF2-40B4-BE49-F238E27FC236}">
                <a16:creationId xmlns:a16="http://schemas.microsoft.com/office/drawing/2014/main" id="{280BF62E-ADF9-479F-8B77-AD9C5F4EF183}"/>
              </a:ext>
            </a:extLst>
          </p:cNvPr>
          <p:cNvSpPr txBox="1"/>
          <p:nvPr/>
        </p:nvSpPr>
        <p:spPr>
          <a:xfrm>
            <a:off x="4825501" y="2182631"/>
            <a:ext cx="3600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ko-KR" sz="9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②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32814874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4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63" name="Google Shape;263;p24"/>
          <p:cNvCxnSpPr/>
          <p:nvPr/>
        </p:nvCxnSpPr>
        <p:spPr>
          <a:xfrm>
            <a:off x="424356" y="541195"/>
            <a:ext cx="2591728" cy="0"/>
          </a:xfrm>
          <a:prstGeom prst="straightConnector1">
            <a:avLst/>
          </a:prstGeom>
          <a:noFill/>
          <a:ln w="28575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64" name="Google Shape;264;p24"/>
          <p:cNvCxnSpPr/>
          <p:nvPr/>
        </p:nvCxnSpPr>
        <p:spPr>
          <a:xfrm>
            <a:off x="3275856" y="548680"/>
            <a:ext cx="5328592" cy="0"/>
          </a:xfrm>
          <a:prstGeom prst="straightConnector1">
            <a:avLst/>
          </a:prstGeom>
          <a:noFill/>
          <a:ln w="28575" cap="flat" cmpd="sng">
            <a:solidFill>
              <a:srgbClr val="3B5AA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65" name="Google Shape;265;p24"/>
          <p:cNvSpPr txBox="1"/>
          <p:nvPr/>
        </p:nvSpPr>
        <p:spPr>
          <a:xfrm>
            <a:off x="323525" y="692704"/>
            <a:ext cx="2952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algun Gothic"/>
              <a:buNone/>
            </a:pPr>
            <a:r>
              <a:rPr lang="ko-KR" sz="1700" b="1" i="0" u="none" strike="noStrike" cap="none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| </a:t>
            </a:r>
            <a:r>
              <a:rPr lang="ko-KR" sz="17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하드웨어 </a:t>
            </a:r>
            <a:r>
              <a:rPr lang="ko-KR" altLang="en-US" sz="17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전체 </a:t>
            </a:r>
            <a:r>
              <a:rPr lang="ko-KR" sz="17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구성</a:t>
            </a:r>
            <a:r>
              <a:rPr lang="ko-KR" altLang="en-US" sz="17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도</a:t>
            </a:r>
            <a:endParaRPr sz="1700" b="0" i="0" u="none" strike="noStrike" cap="none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66" name="Google Shape;266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24"/>
          <p:cNvSpPr/>
          <p:nvPr/>
        </p:nvSpPr>
        <p:spPr>
          <a:xfrm rot="10800000" flipH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9" name="Google Shape;269;p24"/>
          <p:cNvSpPr/>
          <p:nvPr/>
        </p:nvSpPr>
        <p:spPr>
          <a:xfrm>
            <a:off x="4182390" y="3839193"/>
            <a:ext cx="784055" cy="276602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50" b="1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PoE</a:t>
            </a:r>
            <a:r>
              <a:rPr lang="ko-KR" sz="105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sz="1050" b="1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Hub</a:t>
            </a:r>
            <a:endParaRPr sz="105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3" name="Google Shape;273;p24"/>
          <p:cNvSpPr/>
          <p:nvPr/>
        </p:nvSpPr>
        <p:spPr>
          <a:xfrm>
            <a:off x="1544705" y="2718708"/>
            <a:ext cx="624688" cy="311194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 b="1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Arduino</a:t>
            </a:r>
            <a:endParaRPr sz="9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8" name="Google Shape;298;p24"/>
          <p:cNvSpPr/>
          <p:nvPr/>
        </p:nvSpPr>
        <p:spPr>
          <a:xfrm>
            <a:off x="864457" y="1817448"/>
            <a:ext cx="733232" cy="327034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900" b="1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Ultrasonic</a:t>
            </a:r>
            <a:r>
              <a:rPr lang="ko-KR" sz="9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sz="900" b="1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Sensor</a:t>
            </a:r>
            <a:endParaRPr sz="9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7" name="Google Shape;298;p24">
            <a:extLst>
              <a:ext uri="{FF2B5EF4-FFF2-40B4-BE49-F238E27FC236}">
                <a16:creationId xmlns:a16="http://schemas.microsoft.com/office/drawing/2014/main" id="{292CB2B3-000C-47E3-96AD-27B10CD057BD}"/>
              </a:ext>
            </a:extLst>
          </p:cNvPr>
          <p:cNvSpPr/>
          <p:nvPr/>
        </p:nvSpPr>
        <p:spPr>
          <a:xfrm>
            <a:off x="2113823" y="1817448"/>
            <a:ext cx="733232" cy="327034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900" b="1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Ultrasonic</a:t>
            </a:r>
            <a:r>
              <a:rPr lang="ko-KR" sz="9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sz="900" b="1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Sensor</a:t>
            </a:r>
            <a:endParaRPr sz="9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C90F91E4-89B8-44DB-AB10-620EB6FBC425}"/>
              </a:ext>
            </a:extLst>
          </p:cNvPr>
          <p:cNvCxnSpPr>
            <a:cxnSpLocks/>
            <a:stCxn id="298" idx="2"/>
            <a:endCxn id="273" idx="1"/>
          </p:cNvCxnSpPr>
          <p:nvPr/>
        </p:nvCxnSpPr>
        <p:spPr>
          <a:xfrm rot="16200000" flipH="1">
            <a:off x="1022978" y="2352577"/>
            <a:ext cx="729823" cy="313632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6" name="연결선: 꺾임 65">
            <a:extLst>
              <a:ext uri="{FF2B5EF4-FFF2-40B4-BE49-F238E27FC236}">
                <a16:creationId xmlns:a16="http://schemas.microsoft.com/office/drawing/2014/main" id="{43D777BC-7569-4109-9856-39373887DE11}"/>
              </a:ext>
            </a:extLst>
          </p:cNvPr>
          <p:cNvCxnSpPr>
            <a:cxnSpLocks/>
            <a:stCxn id="57" idx="2"/>
            <a:endCxn id="273" idx="3"/>
          </p:cNvCxnSpPr>
          <p:nvPr/>
        </p:nvCxnSpPr>
        <p:spPr>
          <a:xfrm rot="5400000">
            <a:off x="1960005" y="2353870"/>
            <a:ext cx="729823" cy="311046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5" name="Google Shape;273;p24">
            <a:extLst>
              <a:ext uri="{FF2B5EF4-FFF2-40B4-BE49-F238E27FC236}">
                <a16:creationId xmlns:a16="http://schemas.microsoft.com/office/drawing/2014/main" id="{17B99618-5B32-456E-ACE8-924E3AF9A340}"/>
              </a:ext>
            </a:extLst>
          </p:cNvPr>
          <p:cNvSpPr/>
          <p:nvPr/>
        </p:nvSpPr>
        <p:spPr>
          <a:xfrm>
            <a:off x="4262074" y="2718708"/>
            <a:ext cx="624688" cy="311194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 b="1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Arduino</a:t>
            </a:r>
            <a:endParaRPr sz="9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6" name="Google Shape;298;p24">
            <a:extLst>
              <a:ext uri="{FF2B5EF4-FFF2-40B4-BE49-F238E27FC236}">
                <a16:creationId xmlns:a16="http://schemas.microsoft.com/office/drawing/2014/main" id="{3C50C401-61D3-475C-830E-96A9B18C1F03}"/>
              </a:ext>
            </a:extLst>
          </p:cNvPr>
          <p:cNvSpPr/>
          <p:nvPr/>
        </p:nvSpPr>
        <p:spPr>
          <a:xfrm>
            <a:off x="3581826" y="1817448"/>
            <a:ext cx="733232" cy="327034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900" b="1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Ultrasonic</a:t>
            </a:r>
            <a:r>
              <a:rPr lang="ko-KR" sz="9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sz="900" b="1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Sensor</a:t>
            </a:r>
            <a:endParaRPr sz="9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7" name="Google Shape;298;p24">
            <a:extLst>
              <a:ext uri="{FF2B5EF4-FFF2-40B4-BE49-F238E27FC236}">
                <a16:creationId xmlns:a16="http://schemas.microsoft.com/office/drawing/2014/main" id="{1A305646-2335-46A9-884F-B8E46E02006A}"/>
              </a:ext>
            </a:extLst>
          </p:cNvPr>
          <p:cNvSpPr/>
          <p:nvPr/>
        </p:nvSpPr>
        <p:spPr>
          <a:xfrm>
            <a:off x="4831192" y="1817448"/>
            <a:ext cx="733232" cy="327034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900" b="1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Ultrasonic</a:t>
            </a:r>
            <a:r>
              <a:rPr lang="ko-KR" sz="9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sz="900" b="1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Sensor</a:t>
            </a:r>
            <a:endParaRPr sz="9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78" name="연결선: 꺾임 77">
            <a:extLst>
              <a:ext uri="{FF2B5EF4-FFF2-40B4-BE49-F238E27FC236}">
                <a16:creationId xmlns:a16="http://schemas.microsoft.com/office/drawing/2014/main" id="{0F1DC593-C74B-46F1-A0FE-DE2E0E9C2D00}"/>
              </a:ext>
            </a:extLst>
          </p:cNvPr>
          <p:cNvCxnSpPr>
            <a:cxnSpLocks/>
            <a:stCxn id="76" idx="2"/>
            <a:endCxn id="75" idx="1"/>
          </p:cNvCxnSpPr>
          <p:nvPr/>
        </p:nvCxnSpPr>
        <p:spPr>
          <a:xfrm rot="16200000" flipH="1">
            <a:off x="3740347" y="2352577"/>
            <a:ext cx="729823" cy="313632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연결선: 꺾임 78">
            <a:extLst>
              <a:ext uri="{FF2B5EF4-FFF2-40B4-BE49-F238E27FC236}">
                <a16:creationId xmlns:a16="http://schemas.microsoft.com/office/drawing/2014/main" id="{31E3141A-4332-4786-826D-22DD46AD3F18}"/>
              </a:ext>
            </a:extLst>
          </p:cNvPr>
          <p:cNvCxnSpPr>
            <a:cxnSpLocks/>
            <a:stCxn id="77" idx="2"/>
            <a:endCxn id="75" idx="3"/>
          </p:cNvCxnSpPr>
          <p:nvPr/>
        </p:nvCxnSpPr>
        <p:spPr>
          <a:xfrm rot="5400000">
            <a:off x="4677374" y="2353870"/>
            <a:ext cx="729823" cy="311046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0" name="Google Shape;273;p24">
            <a:extLst>
              <a:ext uri="{FF2B5EF4-FFF2-40B4-BE49-F238E27FC236}">
                <a16:creationId xmlns:a16="http://schemas.microsoft.com/office/drawing/2014/main" id="{9F99FB86-9418-4058-B5B8-810113F58C95}"/>
              </a:ext>
            </a:extLst>
          </p:cNvPr>
          <p:cNvSpPr/>
          <p:nvPr/>
        </p:nvSpPr>
        <p:spPr>
          <a:xfrm>
            <a:off x="6979443" y="2723626"/>
            <a:ext cx="624688" cy="311194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 b="1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Arduino</a:t>
            </a:r>
            <a:endParaRPr sz="9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1" name="Google Shape;298;p24">
            <a:extLst>
              <a:ext uri="{FF2B5EF4-FFF2-40B4-BE49-F238E27FC236}">
                <a16:creationId xmlns:a16="http://schemas.microsoft.com/office/drawing/2014/main" id="{98BDC3E2-8299-4F35-B5F1-2A789741BB05}"/>
              </a:ext>
            </a:extLst>
          </p:cNvPr>
          <p:cNvSpPr/>
          <p:nvPr/>
        </p:nvSpPr>
        <p:spPr>
          <a:xfrm>
            <a:off x="6299195" y="1822366"/>
            <a:ext cx="733232" cy="327034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900" b="1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Ultrasonic</a:t>
            </a:r>
            <a:r>
              <a:rPr lang="ko-KR" sz="9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sz="900" b="1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Sensor</a:t>
            </a:r>
            <a:endParaRPr sz="9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2" name="Google Shape;298;p24">
            <a:extLst>
              <a:ext uri="{FF2B5EF4-FFF2-40B4-BE49-F238E27FC236}">
                <a16:creationId xmlns:a16="http://schemas.microsoft.com/office/drawing/2014/main" id="{ED192592-CD2D-4599-A1C5-2D75C55C1033}"/>
              </a:ext>
            </a:extLst>
          </p:cNvPr>
          <p:cNvSpPr/>
          <p:nvPr/>
        </p:nvSpPr>
        <p:spPr>
          <a:xfrm>
            <a:off x="7548561" y="1822366"/>
            <a:ext cx="733232" cy="327034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900" b="1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Ultrasonic</a:t>
            </a:r>
            <a:r>
              <a:rPr lang="ko-KR" sz="9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sz="900" b="1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Sensor</a:t>
            </a:r>
            <a:endParaRPr sz="9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83" name="연결선: 꺾임 82">
            <a:extLst>
              <a:ext uri="{FF2B5EF4-FFF2-40B4-BE49-F238E27FC236}">
                <a16:creationId xmlns:a16="http://schemas.microsoft.com/office/drawing/2014/main" id="{5C129FB1-E937-4194-BDC0-2BBA76857DC6}"/>
              </a:ext>
            </a:extLst>
          </p:cNvPr>
          <p:cNvCxnSpPr>
            <a:cxnSpLocks/>
            <a:stCxn id="81" idx="2"/>
            <a:endCxn id="80" idx="1"/>
          </p:cNvCxnSpPr>
          <p:nvPr/>
        </p:nvCxnSpPr>
        <p:spPr>
          <a:xfrm rot="16200000" flipH="1">
            <a:off x="6457716" y="2357495"/>
            <a:ext cx="729823" cy="313632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4" name="연결선: 꺾임 83">
            <a:extLst>
              <a:ext uri="{FF2B5EF4-FFF2-40B4-BE49-F238E27FC236}">
                <a16:creationId xmlns:a16="http://schemas.microsoft.com/office/drawing/2014/main" id="{9F8669B0-481E-4B73-9B0E-0F3C56703291}"/>
              </a:ext>
            </a:extLst>
          </p:cNvPr>
          <p:cNvCxnSpPr>
            <a:cxnSpLocks/>
            <a:stCxn id="82" idx="2"/>
            <a:endCxn id="80" idx="3"/>
          </p:cNvCxnSpPr>
          <p:nvPr/>
        </p:nvCxnSpPr>
        <p:spPr>
          <a:xfrm rot="5400000">
            <a:off x="7394743" y="2358788"/>
            <a:ext cx="729823" cy="311046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id="{D3E959D5-B9D4-4BFA-881C-EBBB9C18B3D1}"/>
              </a:ext>
            </a:extLst>
          </p:cNvPr>
          <p:cNvCxnSpPr>
            <a:cxnSpLocks/>
            <a:stCxn id="269" idx="0"/>
            <a:endCxn id="273" idx="2"/>
          </p:cNvCxnSpPr>
          <p:nvPr/>
        </p:nvCxnSpPr>
        <p:spPr>
          <a:xfrm rot="16200000" flipV="1">
            <a:off x="2811089" y="2075863"/>
            <a:ext cx="809291" cy="271736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8" name="연결선: 꺾임 87">
            <a:extLst>
              <a:ext uri="{FF2B5EF4-FFF2-40B4-BE49-F238E27FC236}">
                <a16:creationId xmlns:a16="http://schemas.microsoft.com/office/drawing/2014/main" id="{07D3E3BF-E1A1-4898-B208-BF89D6E2D5EB}"/>
              </a:ext>
            </a:extLst>
          </p:cNvPr>
          <p:cNvCxnSpPr>
            <a:cxnSpLocks/>
            <a:stCxn id="269" idx="0"/>
            <a:endCxn id="80" idx="2"/>
          </p:cNvCxnSpPr>
          <p:nvPr/>
        </p:nvCxnSpPr>
        <p:spPr>
          <a:xfrm rot="5400000" flipH="1" flipV="1">
            <a:off x="5530916" y="2078323"/>
            <a:ext cx="804373" cy="271736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43141709-A0C7-4AA3-B107-D0827CF737FA}"/>
              </a:ext>
            </a:extLst>
          </p:cNvPr>
          <p:cNvCxnSpPr>
            <a:cxnSpLocks/>
            <a:stCxn id="269" idx="0"/>
            <a:endCxn id="75" idx="2"/>
          </p:cNvCxnSpPr>
          <p:nvPr/>
        </p:nvCxnSpPr>
        <p:spPr>
          <a:xfrm flipV="1">
            <a:off x="4574418" y="3029902"/>
            <a:ext cx="0" cy="80929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4" name="Google Shape;326;p25">
            <a:extLst>
              <a:ext uri="{FF2B5EF4-FFF2-40B4-BE49-F238E27FC236}">
                <a16:creationId xmlns:a16="http://schemas.microsoft.com/office/drawing/2014/main" id="{6F505957-754C-4129-8D56-AFA7007C26DB}"/>
              </a:ext>
            </a:extLst>
          </p:cNvPr>
          <p:cNvSpPr/>
          <p:nvPr/>
        </p:nvSpPr>
        <p:spPr>
          <a:xfrm>
            <a:off x="2743868" y="4620782"/>
            <a:ext cx="876049" cy="304244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Jetson Nano</a:t>
            </a:r>
            <a:endParaRPr sz="9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5" name="Google Shape;323;p25">
            <a:extLst>
              <a:ext uri="{FF2B5EF4-FFF2-40B4-BE49-F238E27FC236}">
                <a16:creationId xmlns:a16="http://schemas.microsoft.com/office/drawing/2014/main" id="{354394A6-CD05-44DB-8DB0-1107A2C6C2F2}"/>
              </a:ext>
            </a:extLst>
          </p:cNvPr>
          <p:cNvSpPr/>
          <p:nvPr/>
        </p:nvSpPr>
        <p:spPr>
          <a:xfrm>
            <a:off x="4101715" y="5565475"/>
            <a:ext cx="940570" cy="304244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Router (Wifi)</a:t>
            </a:r>
            <a:endParaRPr sz="9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6" name="Google Shape;322;p25">
            <a:extLst>
              <a:ext uri="{FF2B5EF4-FFF2-40B4-BE49-F238E27FC236}">
                <a16:creationId xmlns:a16="http://schemas.microsoft.com/office/drawing/2014/main" id="{A08F6737-E377-4ED4-9850-D74CBC06CBCE}"/>
              </a:ext>
            </a:extLst>
          </p:cNvPr>
          <p:cNvSpPr/>
          <p:nvPr/>
        </p:nvSpPr>
        <p:spPr>
          <a:xfrm>
            <a:off x="5574600" y="4656025"/>
            <a:ext cx="904687" cy="269001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IP </a:t>
            </a:r>
            <a:r>
              <a:rPr lang="ko-KR" sz="900" b="1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Camera</a:t>
            </a:r>
            <a:endParaRPr sz="9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7" name="Google Shape;322;p25">
            <a:extLst>
              <a:ext uri="{FF2B5EF4-FFF2-40B4-BE49-F238E27FC236}">
                <a16:creationId xmlns:a16="http://schemas.microsoft.com/office/drawing/2014/main" id="{B7016EFC-5666-4D39-B3B1-5614C7E5DE49}"/>
              </a:ext>
            </a:extLst>
          </p:cNvPr>
          <p:cNvSpPr/>
          <p:nvPr/>
        </p:nvSpPr>
        <p:spPr>
          <a:xfrm>
            <a:off x="6772293" y="4656025"/>
            <a:ext cx="904687" cy="269001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IP </a:t>
            </a:r>
            <a:r>
              <a:rPr lang="ko-KR" sz="900" b="1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Camera</a:t>
            </a:r>
            <a:endParaRPr sz="9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09" name="연결선: 꺾임 108">
            <a:extLst>
              <a:ext uri="{FF2B5EF4-FFF2-40B4-BE49-F238E27FC236}">
                <a16:creationId xmlns:a16="http://schemas.microsoft.com/office/drawing/2014/main" id="{C17F09D3-7AA8-4684-8A92-75C0B8F46774}"/>
              </a:ext>
            </a:extLst>
          </p:cNvPr>
          <p:cNvCxnSpPr>
            <a:cxnSpLocks/>
            <a:stCxn id="269" idx="1"/>
            <a:endCxn id="104" idx="0"/>
          </p:cNvCxnSpPr>
          <p:nvPr/>
        </p:nvCxnSpPr>
        <p:spPr>
          <a:xfrm rot="10800000" flipV="1">
            <a:off x="3181894" y="3977494"/>
            <a:ext cx="1000497" cy="643288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2" name="연결선: 꺾임 111">
            <a:extLst>
              <a:ext uri="{FF2B5EF4-FFF2-40B4-BE49-F238E27FC236}">
                <a16:creationId xmlns:a16="http://schemas.microsoft.com/office/drawing/2014/main" id="{E4E7F103-CB68-4EA5-A2E7-5837DE8E1043}"/>
              </a:ext>
            </a:extLst>
          </p:cNvPr>
          <p:cNvCxnSpPr>
            <a:cxnSpLocks/>
            <a:stCxn id="269" idx="3"/>
            <a:endCxn id="106" idx="0"/>
          </p:cNvCxnSpPr>
          <p:nvPr/>
        </p:nvCxnSpPr>
        <p:spPr>
          <a:xfrm>
            <a:off x="4966445" y="3977494"/>
            <a:ext cx="1060499" cy="678531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5" name="연결선: 꺾임 114">
            <a:extLst>
              <a:ext uri="{FF2B5EF4-FFF2-40B4-BE49-F238E27FC236}">
                <a16:creationId xmlns:a16="http://schemas.microsoft.com/office/drawing/2014/main" id="{BB8D2338-6AB0-45C3-8E42-F552235F7550}"/>
              </a:ext>
            </a:extLst>
          </p:cNvPr>
          <p:cNvCxnSpPr>
            <a:cxnSpLocks/>
            <a:stCxn id="269" idx="3"/>
            <a:endCxn id="107" idx="0"/>
          </p:cNvCxnSpPr>
          <p:nvPr/>
        </p:nvCxnSpPr>
        <p:spPr>
          <a:xfrm>
            <a:off x="4966445" y="3977494"/>
            <a:ext cx="2258192" cy="678531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연결선: 꺾임 43">
            <a:extLst>
              <a:ext uri="{FF2B5EF4-FFF2-40B4-BE49-F238E27FC236}">
                <a16:creationId xmlns:a16="http://schemas.microsoft.com/office/drawing/2014/main" id="{18ACE71C-28F5-4B30-A8FE-375C7E32BB85}"/>
              </a:ext>
            </a:extLst>
          </p:cNvPr>
          <p:cNvCxnSpPr>
            <a:cxnSpLocks/>
            <a:stCxn id="269" idx="2"/>
            <a:endCxn id="105" idx="0"/>
          </p:cNvCxnSpPr>
          <p:nvPr/>
        </p:nvCxnSpPr>
        <p:spPr>
          <a:xfrm rot="5400000">
            <a:off x="3848369" y="4839426"/>
            <a:ext cx="1449680" cy="2418"/>
          </a:xfrm>
          <a:prstGeom prst="bentConnector3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A05F7414-496F-4768-9973-78F3FE35811B}"/>
              </a:ext>
            </a:extLst>
          </p:cNvPr>
          <p:cNvSpPr/>
          <p:nvPr/>
        </p:nvSpPr>
        <p:spPr>
          <a:xfrm>
            <a:off x="528506" y="1648568"/>
            <a:ext cx="8075942" cy="2024681"/>
          </a:xfrm>
          <a:prstGeom prst="rect">
            <a:avLst/>
          </a:prstGeom>
          <a:noFill/>
          <a:ln w="12700" cap="flat" cmpd="sng" algn="ctr">
            <a:solidFill>
              <a:schemeClr val="bg1">
                <a:lumMod val="65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4AB29DFE-B6BF-4D6E-B9B5-DE5EDE9D4907}"/>
              </a:ext>
            </a:extLst>
          </p:cNvPr>
          <p:cNvSpPr/>
          <p:nvPr/>
        </p:nvSpPr>
        <p:spPr>
          <a:xfrm>
            <a:off x="528506" y="4392396"/>
            <a:ext cx="8075942" cy="1861480"/>
          </a:xfrm>
          <a:prstGeom prst="rect">
            <a:avLst/>
          </a:prstGeom>
          <a:noFill/>
          <a:ln w="12700" cap="flat" cmpd="sng" algn="ctr">
            <a:solidFill>
              <a:schemeClr val="bg1">
                <a:lumMod val="65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5" name="Google Shape;283;p24">
            <a:extLst>
              <a:ext uri="{FF2B5EF4-FFF2-40B4-BE49-F238E27FC236}">
                <a16:creationId xmlns:a16="http://schemas.microsoft.com/office/drawing/2014/main" id="{01C9104B-614B-4F99-B805-511D7D14FF8E}"/>
              </a:ext>
            </a:extLst>
          </p:cNvPr>
          <p:cNvSpPr txBox="1"/>
          <p:nvPr/>
        </p:nvSpPr>
        <p:spPr>
          <a:xfrm>
            <a:off x="528506" y="1382405"/>
            <a:ext cx="1951934" cy="261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ea typeface="Malgun Gothic"/>
              </a:rPr>
              <a:t>하드웨어 세부 구성도 </a:t>
            </a:r>
            <a:r>
              <a:rPr lang="en-US" altLang="ko-KR" sz="1100" b="1" dirty="0">
                <a:solidFill>
                  <a:schemeClr val="tx1">
                    <a:lumMod val="75000"/>
                    <a:lumOff val="25000"/>
                  </a:schemeClr>
                </a:solidFill>
                <a:ea typeface="Malgun Gothic"/>
              </a:rPr>
              <a:t>(1)</a:t>
            </a:r>
            <a:endParaRPr sz="1100" dirty="0">
              <a:solidFill>
                <a:schemeClr val="tx1">
                  <a:lumMod val="75000"/>
                  <a:lumOff val="25000"/>
                </a:schemeClr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6" name="Google Shape;283;p24">
            <a:extLst>
              <a:ext uri="{FF2B5EF4-FFF2-40B4-BE49-F238E27FC236}">
                <a16:creationId xmlns:a16="http://schemas.microsoft.com/office/drawing/2014/main" id="{FD08CED7-8EBC-42B4-AB10-A0FA1603E7E1}"/>
              </a:ext>
            </a:extLst>
          </p:cNvPr>
          <p:cNvSpPr txBox="1"/>
          <p:nvPr/>
        </p:nvSpPr>
        <p:spPr>
          <a:xfrm>
            <a:off x="528505" y="4132886"/>
            <a:ext cx="1951934" cy="261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ea typeface="Malgun Gothic"/>
              </a:rPr>
              <a:t>하드웨어 세부 구성도 </a:t>
            </a:r>
            <a:r>
              <a:rPr lang="en-US" altLang="ko-KR" sz="1100" b="1" dirty="0">
                <a:solidFill>
                  <a:schemeClr val="tx1">
                    <a:lumMod val="75000"/>
                    <a:lumOff val="25000"/>
                  </a:schemeClr>
                </a:solidFill>
                <a:ea typeface="Malgun Gothic"/>
              </a:rPr>
              <a:t>(2)</a:t>
            </a:r>
            <a:endParaRPr sz="1100" dirty="0">
              <a:solidFill>
                <a:schemeClr val="tx1">
                  <a:lumMod val="75000"/>
                  <a:lumOff val="25000"/>
                </a:schemeClr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9701338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4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63" name="Google Shape;263;p24"/>
          <p:cNvCxnSpPr/>
          <p:nvPr/>
        </p:nvCxnSpPr>
        <p:spPr>
          <a:xfrm>
            <a:off x="424356" y="541195"/>
            <a:ext cx="2591728" cy="0"/>
          </a:xfrm>
          <a:prstGeom prst="straightConnector1">
            <a:avLst/>
          </a:prstGeom>
          <a:noFill/>
          <a:ln w="28575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64" name="Google Shape;264;p24"/>
          <p:cNvCxnSpPr/>
          <p:nvPr/>
        </p:nvCxnSpPr>
        <p:spPr>
          <a:xfrm>
            <a:off x="3275856" y="548680"/>
            <a:ext cx="5328592" cy="0"/>
          </a:xfrm>
          <a:prstGeom prst="straightConnector1">
            <a:avLst/>
          </a:prstGeom>
          <a:noFill/>
          <a:ln w="28575" cap="flat" cmpd="sng">
            <a:solidFill>
              <a:srgbClr val="3B5AA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65" name="Google Shape;265;p24"/>
          <p:cNvSpPr txBox="1"/>
          <p:nvPr/>
        </p:nvSpPr>
        <p:spPr>
          <a:xfrm>
            <a:off x="323525" y="692704"/>
            <a:ext cx="2952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algun Gothic"/>
              <a:buNone/>
            </a:pPr>
            <a:r>
              <a:rPr lang="ko-KR" sz="1700" b="1" i="0" u="none" strike="noStrike" cap="none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| </a:t>
            </a:r>
            <a:r>
              <a:rPr lang="ko-KR" sz="17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하드웨어 </a:t>
            </a:r>
            <a:r>
              <a:rPr lang="ko-KR" altLang="en-US" sz="17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세부 </a:t>
            </a:r>
            <a:r>
              <a:rPr lang="ko-KR" sz="17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구성도 (1)</a:t>
            </a:r>
            <a:endParaRPr sz="1700" b="0" i="0" u="none" strike="noStrike" cap="none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66" name="Google Shape;266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24"/>
          <p:cNvSpPr/>
          <p:nvPr/>
        </p:nvSpPr>
        <p:spPr>
          <a:xfrm rot="10800000" flipH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9" name="Google Shape;269;p24"/>
          <p:cNvSpPr/>
          <p:nvPr/>
        </p:nvSpPr>
        <p:spPr>
          <a:xfrm>
            <a:off x="3765688" y="5303950"/>
            <a:ext cx="1557300" cy="609900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PoE</a:t>
            </a:r>
            <a:r>
              <a:rPr lang="ko-KR" sz="16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sz="1600" b="1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Hub</a:t>
            </a:r>
            <a:endParaRPr sz="16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0" name="Google Shape;270;p24"/>
          <p:cNvSpPr/>
          <p:nvPr/>
        </p:nvSpPr>
        <p:spPr>
          <a:xfrm>
            <a:off x="428634" y="2029638"/>
            <a:ext cx="974100" cy="504000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b="1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Ultrasonic</a:t>
            </a:r>
            <a:r>
              <a:rPr lang="ko-KR" sz="11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sz="1100" b="1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Sensor</a:t>
            </a:r>
            <a:endParaRPr sz="11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(HS-SR04)</a:t>
            </a:r>
            <a:endParaRPr sz="11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1" name="Google Shape;271;p24"/>
          <p:cNvSpPr/>
          <p:nvPr/>
        </p:nvSpPr>
        <p:spPr>
          <a:xfrm>
            <a:off x="2122508" y="2029638"/>
            <a:ext cx="974100" cy="504000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1100" b="1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Ultrasonic</a:t>
            </a:r>
            <a:r>
              <a:rPr lang="ko-KR" sz="11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sz="1100" b="1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Sensor</a:t>
            </a:r>
            <a:endParaRPr sz="11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11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(HS-SR04)</a:t>
            </a:r>
            <a:endParaRPr sz="11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72" name="Google Shape;272;p24"/>
          <p:cNvCxnSpPr>
            <a:stCxn id="273" idx="3"/>
          </p:cNvCxnSpPr>
          <p:nvPr/>
        </p:nvCxnSpPr>
        <p:spPr>
          <a:xfrm rot="10800000" flipH="1">
            <a:off x="2386837" y="2533689"/>
            <a:ext cx="201900" cy="586800"/>
          </a:xfrm>
          <a:prstGeom prst="bentConnector2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74" name="Google Shape;274;p24"/>
          <p:cNvSpPr txBox="1"/>
          <p:nvPr/>
        </p:nvSpPr>
        <p:spPr>
          <a:xfrm>
            <a:off x="939547" y="2500207"/>
            <a:ext cx="468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r>
              <a:rPr lang="ko-KR" sz="1800" b="1" i="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V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3" name="Google Shape;273;p24"/>
          <p:cNvSpPr/>
          <p:nvPr/>
        </p:nvSpPr>
        <p:spPr>
          <a:xfrm>
            <a:off x="1218337" y="2839689"/>
            <a:ext cx="1168500" cy="561600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b="1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Arduino</a:t>
            </a:r>
            <a:endParaRPr sz="11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</a:t>
            </a:r>
            <a:r>
              <a:rPr lang="ko-KR" sz="1100" b="1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Controller</a:t>
            </a:r>
            <a:r>
              <a:rPr lang="ko-KR" sz="11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)</a:t>
            </a:r>
            <a:endParaRPr sz="11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75" name="Google Shape;275;p24"/>
          <p:cNvCxnSpPr>
            <a:stCxn id="269" idx="0"/>
            <a:endCxn id="273" idx="2"/>
          </p:cNvCxnSpPr>
          <p:nvPr/>
        </p:nvCxnSpPr>
        <p:spPr>
          <a:xfrm rot="5400000" flipH="1">
            <a:off x="2222188" y="2981800"/>
            <a:ext cx="1902600" cy="2741700"/>
          </a:xfrm>
          <a:prstGeom prst="bentConnector3">
            <a:avLst>
              <a:gd name="adj1" fmla="val 50003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76" name="Google Shape;276;p24"/>
          <p:cNvSpPr txBox="1"/>
          <p:nvPr/>
        </p:nvSpPr>
        <p:spPr>
          <a:xfrm>
            <a:off x="2147887" y="2492796"/>
            <a:ext cx="468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 dirty="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r>
              <a:rPr lang="ko-KR" sz="1800" b="1" i="0" dirty="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V</a:t>
            </a:r>
            <a:endParaRPr sz="18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7" name="Google Shape;277;p24"/>
          <p:cNvSpPr/>
          <p:nvPr/>
        </p:nvSpPr>
        <p:spPr>
          <a:xfrm>
            <a:off x="3960044" y="2867439"/>
            <a:ext cx="1168500" cy="561600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1100" b="1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Arduino</a:t>
            </a:r>
            <a:endParaRPr sz="11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</a:t>
            </a:r>
            <a:r>
              <a:rPr lang="ko-KR" sz="1100" b="1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Controller</a:t>
            </a:r>
            <a:r>
              <a:rPr lang="ko-KR" sz="11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)</a:t>
            </a:r>
            <a:endParaRPr sz="11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8" name="Google Shape;278;p24"/>
          <p:cNvSpPr/>
          <p:nvPr/>
        </p:nvSpPr>
        <p:spPr>
          <a:xfrm>
            <a:off x="6831367" y="2856199"/>
            <a:ext cx="1168500" cy="561600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1100" b="1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Arduino</a:t>
            </a:r>
            <a:endParaRPr sz="11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</a:t>
            </a:r>
            <a:r>
              <a:rPr lang="ko-KR" sz="1100" b="1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Controller</a:t>
            </a:r>
            <a:r>
              <a:rPr lang="ko-KR" sz="11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)</a:t>
            </a:r>
            <a:endParaRPr sz="11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79" name="Google Shape;279;p24"/>
          <p:cNvCxnSpPr>
            <a:stCxn id="269" idx="0"/>
            <a:endCxn id="278" idx="2"/>
          </p:cNvCxnSpPr>
          <p:nvPr/>
        </p:nvCxnSpPr>
        <p:spPr>
          <a:xfrm rot="-5400000">
            <a:off x="5036938" y="2925250"/>
            <a:ext cx="1886100" cy="2871300"/>
          </a:xfrm>
          <a:prstGeom prst="bentConnector3">
            <a:avLst>
              <a:gd name="adj1" fmla="val 50001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80" name="Google Shape;280;p24"/>
          <p:cNvCxnSpPr/>
          <p:nvPr/>
        </p:nvCxnSpPr>
        <p:spPr>
          <a:xfrm rot="10800000">
            <a:off x="4544339" y="3423398"/>
            <a:ext cx="0" cy="18459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81" name="Google Shape;281;p24"/>
          <p:cNvSpPr txBox="1"/>
          <p:nvPr/>
        </p:nvSpPr>
        <p:spPr>
          <a:xfrm>
            <a:off x="2724150" y="4552900"/>
            <a:ext cx="1820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Power(7~20V) and Data (</a:t>
            </a:r>
            <a:r>
              <a:rPr lang="ko-KR" sz="1200" b="1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Ethernet</a:t>
            </a:r>
            <a:r>
              <a:rPr lang="ko-KR" sz="12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sz="1200" b="1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cable</a:t>
            </a:r>
            <a:r>
              <a:rPr lang="ko-KR" sz="12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)</a:t>
            </a:r>
            <a:endParaRPr sz="12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82" name="Google Shape;282;p24"/>
          <p:cNvCxnSpPr>
            <a:endCxn id="270" idx="2"/>
          </p:cNvCxnSpPr>
          <p:nvPr/>
        </p:nvCxnSpPr>
        <p:spPr>
          <a:xfrm rot="5400000" flipH="1">
            <a:off x="755034" y="2694288"/>
            <a:ext cx="609900" cy="288600"/>
          </a:xfrm>
          <a:prstGeom prst="bentConnector3">
            <a:avLst>
              <a:gd name="adj1" fmla="val 1270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83" name="Google Shape;283;p24"/>
          <p:cNvSpPr txBox="1"/>
          <p:nvPr/>
        </p:nvSpPr>
        <p:spPr>
          <a:xfrm>
            <a:off x="323525" y="2750025"/>
            <a:ext cx="5781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b="1" dirty="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Data</a:t>
            </a:r>
            <a:endParaRPr sz="11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84" name="Google Shape;284;p24"/>
          <p:cNvCxnSpPr/>
          <p:nvPr/>
        </p:nvCxnSpPr>
        <p:spPr>
          <a:xfrm rot="-5400000">
            <a:off x="2188501" y="2711593"/>
            <a:ext cx="720000" cy="351300"/>
          </a:xfrm>
          <a:prstGeom prst="bentConnector3">
            <a:avLst>
              <a:gd name="adj1" fmla="val -269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triangle" w="med" len="med"/>
            <a:tailEnd type="none" w="sm" len="sm"/>
          </a:ln>
        </p:spPr>
      </p:cxnSp>
      <p:cxnSp>
        <p:nvCxnSpPr>
          <p:cNvPr id="285" name="Google Shape;285;p24"/>
          <p:cNvCxnSpPr/>
          <p:nvPr/>
        </p:nvCxnSpPr>
        <p:spPr>
          <a:xfrm rot="5400000" flipH="1">
            <a:off x="639188" y="2674391"/>
            <a:ext cx="720000" cy="425700"/>
          </a:xfrm>
          <a:prstGeom prst="bentConnector3">
            <a:avLst>
              <a:gd name="adj1" fmla="val 613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triangle" w="med" len="med"/>
            <a:tailEnd type="none" w="sm" len="sm"/>
          </a:ln>
        </p:spPr>
      </p:cxnSp>
      <p:sp>
        <p:nvSpPr>
          <p:cNvPr id="286" name="Google Shape;286;p24"/>
          <p:cNvSpPr txBox="1"/>
          <p:nvPr/>
        </p:nvSpPr>
        <p:spPr>
          <a:xfrm>
            <a:off x="2700625" y="2753800"/>
            <a:ext cx="5781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b="1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Data</a:t>
            </a:r>
            <a:endParaRPr sz="11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7" name="Google Shape;287;p24"/>
          <p:cNvSpPr/>
          <p:nvPr/>
        </p:nvSpPr>
        <p:spPr>
          <a:xfrm>
            <a:off x="3264345" y="2029638"/>
            <a:ext cx="974100" cy="504000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11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Ultrasonic Sensor</a:t>
            </a:r>
            <a:endParaRPr sz="11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11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(HS-SR04)</a:t>
            </a:r>
            <a:endParaRPr sz="11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8" name="Google Shape;288;p24"/>
          <p:cNvSpPr/>
          <p:nvPr/>
        </p:nvSpPr>
        <p:spPr>
          <a:xfrm>
            <a:off x="4882019" y="2029638"/>
            <a:ext cx="974100" cy="504000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11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Ultrasonic Sensor</a:t>
            </a:r>
            <a:endParaRPr sz="11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11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(HS-SR04)</a:t>
            </a:r>
            <a:endParaRPr sz="11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89" name="Google Shape;289;p24"/>
          <p:cNvCxnSpPr>
            <a:stCxn id="277" idx="3"/>
          </p:cNvCxnSpPr>
          <p:nvPr/>
        </p:nvCxnSpPr>
        <p:spPr>
          <a:xfrm rot="10800000" flipH="1">
            <a:off x="5128544" y="2533539"/>
            <a:ext cx="220800" cy="614700"/>
          </a:xfrm>
          <a:prstGeom prst="bentConnector2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90" name="Google Shape;290;p24"/>
          <p:cNvSpPr txBox="1"/>
          <p:nvPr/>
        </p:nvSpPr>
        <p:spPr>
          <a:xfrm>
            <a:off x="3775258" y="2500207"/>
            <a:ext cx="468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r>
              <a:rPr lang="ko-KR" sz="1800" b="1" i="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V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1" name="Google Shape;291;p24"/>
          <p:cNvSpPr txBox="1"/>
          <p:nvPr/>
        </p:nvSpPr>
        <p:spPr>
          <a:xfrm>
            <a:off x="4882231" y="2492796"/>
            <a:ext cx="468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 dirty="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r>
              <a:rPr lang="ko-KR" sz="1800" b="1" i="0" dirty="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V</a:t>
            </a:r>
            <a:endParaRPr sz="18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92" name="Google Shape;292;p24"/>
          <p:cNvCxnSpPr>
            <a:stCxn id="277" idx="1"/>
            <a:endCxn id="287" idx="2"/>
          </p:cNvCxnSpPr>
          <p:nvPr/>
        </p:nvCxnSpPr>
        <p:spPr>
          <a:xfrm rot="10800000">
            <a:off x="3751544" y="2533539"/>
            <a:ext cx="208500" cy="614700"/>
          </a:xfrm>
          <a:prstGeom prst="bentConnector2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93" name="Google Shape;293;p24"/>
          <p:cNvSpPr txBox="1"/>
          <p:nvPr/>
        </p:nvSpPr>
        <p:spPr>
          <a:xfrm>
            <a:off x="3083052" y="2750025"/>
            <a:ext cx="5781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b="1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Data</a:t>
            </a:r>
            <a:endParaRPr sz="11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94" name="Google Shape;294;p24"/>
          <p:cNvCxnSpPr/>
          <p:nvPr/>
        </p:nvCxnSpPr>
        <p:spPr>
          <a:xfrm rot="-5400000">
            <a:off x="4948011" y="2711593"/>
            <a:ext cx="720000" cy="351300"/>
          </a:xfrm>
          <a:prstGeom prst="bentConnector3">
            <a:avLst>
              <a:gd name="adj1" fmla="val -269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triangle" w="med" len="med"/>
            <a:tailEnd type="none" w="sm" len="sm"/>
          </a:ln>
        </p:spPr>
      </p:cxnSp>
      <p:cxnSp>
        <p:nvCxnSpPr>
          <p:cNvPr id="295" name="Google Shape;295;p24"/>
          <p:cNvCxnSpPr/>
          <p:nvPr/>
        </p:nvCxnSpPr>
        <p:spPr>
          <a:xfrm rot="5400000" flipH="1">
            <a:off x="3398698" y="2674391"/>
            <a:ext cx="720000" cy="425700"/>
          </a:xfrm>
          <a:prstGeom prst="bentConnector3">
            <a:avLst>
              <a:gd name="adj1" fmla="val 613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triangle" w="med" len="med"/>
            <a:tailEnd type="none" w="sm" len="sm"/>
          </a:ln>
        </p:spPr>
      </p:cxnSp>
      <p:sp>
        <p:nvSpPr>
          <p:cNvPr id="296" name="Google Shape;296;p24"/>
          <p:cNvSpPr txBox="1"/>
          <p:nvPr/>
        </p:nvSpPr>
        <p:spPr>
          <a:xfrm>
            <a:off x="5460122" y="2753800"/>
            <a:ext cx="5781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b="1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Data</a:t>
            </a:r>
            <a:endParaRPr sz="11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7" name="Google Shape;297;p24"/>
          <p:cNvSpPr/>
          <p:nvPr/>
        </p:nvSpPr>
        <p:spPr>
          <a:xfrm>
            <a:off x="6041664" y="2029638"/>
            <a:ext cx="974100" cy="504000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11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Ultrasonic Sensor</a:t>
            </a:r>
            <a:endParaRPr sz="11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11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(HS-SR04)</a:t>
            </a:r>
            <a:endParaRPr sz="11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8" name="Google Shape;298;p24"/>
          <p:cNvSpPr/>
          <p:nvPr/>
        </p:nvSpPr>
        <p:spPr>
          <a:xfrm>
            <a:off x="7735538" y="2029638"/>
            <a:ext cx="974100" cy="504000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11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Ultrasonic Sensor</a:t>
            </a:r>
            <a:endParaRPr sz="11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11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(HS-SR04)</a:t>
            </a:r>
            <a:endParaRPr sz="11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99" name="Google Shape;299;p24"/>
          <p:cNvCxnSpPr>
            <a:stCxn id="278" idx="3"/>
          </p:cNvCxnSpPr>
          <p:nvPr/>
        </p:nvCxnSpPr>
        <p:spPr>
          <a:xfrm rot="10800000" flipH="1">
            <a:off x="7999867" y="2533699"/>
            <a:ext cx="201900" cy="603300"/>
          </a:xfrm>
          <a:prstGeom prst="bentConnector2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00" name="Google Shape;300;p24"/>
          <p:cNvSpPr txBox="1"/>
          <p:nvPr/>
        </p:nvSpPr>
        <p:spPr>
          <a:xfrm>
            <a:off x="6552577" y="2500207"/>
            <a:ext cx="468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r>
              <a:rPr lang="ko-KR" sz="1800" b="1" i="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V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1" name="Google Shape;301;p24"/>
          <p:cNvSpPr txBox="1"/>
          <p:nvPr/>
        </p:nvSpPr>
        <p:spPr>
          <a:xfrm>
            <a:off x="7760917" y="2484407"/>
            <a:ext cx="468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 dirty="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r>
              <a:rPr lang="ko-KR" sz="1800" b="1" i="0" dirty="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V</a:t>
            </a:r>
            <a:endParaRPr sz="18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302" name="Google Shape;302;p24"/>
          <p:cNvCxnSpPr>
            <a:endCxn id="297" idx="2"/>
          </p:cNvCxnSpPr>
          <p:nvPr/>
        </p:nvCxnSpPr>
        <p:spPr>
          <a:xfrm rot="5400000" flipH="1">
            <a:off x="6368064" y="2694288"/>
            <a:ext cx="609900" cy="288600"/>
          </a:xfrm>
          <a:prstGeom prst="bentConnector3">
            <a:avLst>
              <a:gd name="adj1" fmla="val 1270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03" name="Google Shape;303;p24"/>
          <p:cNvSpPr txBox="1"/>
          <p:nvPr/>
        </p:nvSpPr>
        <p:spPr>
          <a:xfrm>
            <a:off x="5936548" y="2750025"/>
            <a:ext cx="5781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b="1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Data</a:t>
            </a:r>
            <a:endParaRPr sz="11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304" name="Google Shape;304;p24"/>
          <p:cNvCxnSpPr/>
          <p:nvPr/>
        </p:nvCxnSpPr>
        <p:spPr>
          <a:xfrm rot="-5400000">
            <a:off x="7801530" y="2711593"/>
            <a:ext cx="720000" cy="351300"/>
          </a:xfrm>
          <a:prstGeom prst="bentConnector3">
            <a:avLst>
              <a:gd name="adj1" fmla="val -269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triangle" w="med" len="med"/>
            <a:tailEnd type="none" w="sm" len="sm"/>
          </a:ln>
        </p:spPr>
      </p:cxnSp>
      <p:cxnSp>
        <p:nvCxnSpPr>
          <p:cNvPr id="305" name="Google Shape;305;p24"/>
          <p:cNvCxnSpPr/>
          <p:nvPr/>
        </p:nvCxnSpPr>
        <p:spPr>
          <a:xfrm rot="5400000" flipH="1">
            <a:off x="6252217" y="2674391"/>
            <a:ext cx="720000" cy="425700"/>
          </a:xfrm>
          <a:prstGeom prst="bentConnector3">
            <a:avLst>
              <a:gd name="adj1" fmla="val 613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triangle" w="med" len="med"/>
            <a:tailEnd type="none" w="sm" len="sm"/>
          </a:ln>
        </p:spPr>
      </p:cxnSp>
      <p:sp>
        <p:nvSpPr>
          <p:cNvPr id="306" name="Google Shape;306;p24"/>
          <p:cNvSpPr txBox="1"/>
          <p:nvPr/>
        </p:nvSpPr>
        <p:spPr>
          <a:xfrm>
            <a:off x="8313649" y="2753800"/>
            <a:ext cx="5781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b="1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Data</a:t>
            </a:r>
            <a:endParaRPr sz="11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25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312" name="Google Shape;312;p25"/>
          <p:cNvCxnSpPr/>
          <p:nvPr/>
        </p:nvCxnSpPr>
        <p:spPr>
          <a:xfrm>
            <a:off x="424356" y="541195"/>
            <a:ext cx="2591728" cy="0"/>
          </a:xfrm>
          <a:prstGeom prst="straightConnector1">
            <a:avLst/>
          </a:prstGeom>
          <a:noFill/>
          <a:ln w="28575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3" name="Google Shape;313;p25"/>
          <p:cNvCxnSpPr/>
          <p:nvPr/>
        </p:nvCxnSpPr>
        <p:spPr>
          <a:xfrm>
            <a:off x="3275856" y="548680"/>
            <a:ext cx="5328592" cy="0"/>
          </a:xfrm>
          <a:prstGeom prst="straightConnector1">
            <a:avLst/>
          </a:prstGeom>
          <a:noFill/>
          <a:ln w="28575" cap="flat" cmpd="sng">
            <a:solidFill>
              <a:srgbClr val="3B5AA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14" name="Google Shape;314;p25"/>
          <p:cNvSpPr txBox="1"/>
          <p:nvPr/>
        </p:nvSpPr>
        <p:spPr>
          <a:xfrm>
            <a:off x="323525" y="692705"/>
            <a:ext cx="2952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algun Gothic"/>
              <a:buNone/>
            </a:pPr>
            <a:r>
              <a:rPr lang="ko-KR" sz="1700" b="1" i="0" u="none" strike="noStrike" cap="none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| </a:t>
            </a:r>
            <a:r>
              <a:rPr lang="ko-KR" sz="17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하드웨어 </a:t>
            </a:r>
            <a:r>
              <a:rPr lang="ko-KR" altLang="en-US" sz="17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세부 </a:t>
            </a:r>
            <a:r>
              <a:rPr lang="ko-KR" sz="17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구성도 (2)</a:t>
            </a:r>
            <a:endParaRPr sz="1700" b="0" i="0" u="none" strike="noStrike" cap="none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15" name="Google Shape;315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25"/>
          <p:cNvSpPr/>
          <p:nvPr/>
        </p:nvSpPr>
        <p:spPr>
          <a:xfrm rot="10800000" flipH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8" name="Google Shape;318;p25"/>
          <p:cNvSpPr/>
          <p:nvPr/>
        </p:nvSpPr>
        <p:spPr>
          <a:xfrm>
            <a:off x="3557296" y="1817449"/>
            <a:ext cx="1946100" cy="720000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PoE</a:t>
            </a:r>
            <a:r>
              <a:rPr lang="ko-KR" sz="16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sz="1600" b="1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Hub</a:t>
            </a:r>
            <a:endParaRPr sz="16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319" name="Google Shape;319;p25"/>
          <p:cNvCxnSpPr>
            <a:cxnSpLocks/>
            <a:stCxn id="318" idx="3"/>
            <a:endCxn id="320" idx="1"/>
          </p:cNvCxnSpPr>
          <p:nvPr/>
        </p:nvCxnSpPr>
        <p:spPr>
          <a:xfrm>
            <a:off x="5503396" y="2177449"/>
            <a:ext cx="1382652" cy="1177657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320" name="Google Shape;320;p25"/>
          <p:cNvSpPr/>
          <p:nvPr/>
        </p:nvSpPr>
        <p:spPr>
          <a:xfrm>
            <a:off x="6886048" y="3112556"/>
            <a:ext cx="1718400" cy="485100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IP </a:t>
            </a:r>
            <a:r>
              <a:rPr lang="ko-KR" sz="1600" b="1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Camera</a:t>
            </a:r>
            <a:endParaRPr sz="16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321" name="Google Shape;321;p25"/>
          <p:cNvCxnSpPr>
            <a:cxnSpLocks/>
            <a:stCxn id="318" idx="3"/>
            <a:endCxn id="322" idx="1"/>
          </p:cNvCxnSpPr>
          <p:nvPr/>
        </p:nvCxnSpPr>
        <p:spPr>
          <a:xfrm>
            <a:off x="5503396" y="2177449"/>
            <a:ext cx="1382641" cy="2394647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322" name="Google Shape;322;p25"/>
          <p:cNvSpPr/>
          <p:nvPr/>
        </p:nvSpPr>
        <p:spPr>
          <a:xfrm>
            <a:off x="6886037" y="4329490"/>
            <a:ext cx="1718411" cy="485212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IP Camera</a:t>
            </a:r>
            <a:endParaRPr sz="16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3" name="Google Shape;323;p25"/>
          <p:cNvSpPr/>
          <p:nvPr/>
        </p:nvSpPr>
        <p:spPr>
          <a:xfrm>
            <a:off x="2424035" y="5401701"/>
            <a:ext cx="1946100" cy="720000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Router (Wifi)</a:t>
            </a:r>
            <a:endParaRPr sz="16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325" name="Google Shape;325;p25"/>
          <p:cNvCxnSpPr>
            <a:cxnSpLocks/>
            <a:stCxn id="318" idx="2"/>
            <a:endCxn id="323" idx="0"/>
          </p:cNvCxnSpPr>
          <p:nvPr/>
        </p:nvCxnSpPr>
        <p:spPr>
          <a:xfrm rot="5400000">
            <a:off x="2531590" y="3402945"/>
            <a:ext cx="2864252" cy="1133261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326" name="Google Shape;326;p25"/>
          <p:cNvSpPr/>
          <p:nvPr/>
        </p:nvSpPr>
        <p:spPr>
          <a:xfrm>
            <a:off x="548693" y="3726708"/>
            <a:ext cx="1946100" cy="720000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Jetson Nano</a:t>
            </a:r>
            <a:endParaRPr sz="16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7" name="Google Shape;327;p25"/>
          <p:cNvSpPr txBox="1"/>
          <p:nvPr/>
        </p:nvSpPr>
        <p:spPr>
          <a:xfrm>
            <a:off x="1473092" y="1880931"/>
            <a:ext cx="17784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Data (</a:t>
            </a:r>
            <a:r>
              <a:rPr lang="ko-KR" sz="1200" b="1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Ethernet</a:t>
            </a:r>
            <a:r>
              <a:rPr lang="ko-KR" sz="12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sz="1200" b="1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cable</a:t>
            </a:r>
            <a:r>
              <a:rPr lang="ko-KR" sz="12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)</a:t>
            </a:r>
            <a:endParaRPr sz="12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328" name="Google Shape;328;p25"/>
          <p:cNvCxnSpPr>
            <a:cxnSpLocks/>
            <a:stCxn id="318" idx="1"/>
            <a:endCxn id="326" idx="0"/>
          </p:cNvCxnSpPr>
          <p:nvPr/>
        </p:nvCxnSpPr>
        <p:spPr>
          <a:xfrm rot="10800000" flipV="1">
            <a:off x="1521744" y="2177448"/>
            <a:ext cx="2035553" cy="1549259"/>
          </a:xfrm>
          <a:prstGeom prst="bentConnector2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329" name="Google Shape;329;p25"/>
          <p:cNvSpPr txBox="1"/>
          <p:nvPr/>
        </p:nvSpPr>
        <p:spPr>
          <a:xfrm>
            <a:off x="6231443" y="2415575"/>
            <a:ext cx="2018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Power and Data (</a:t>
            </a:r>
            <a:r>
              <a:rPr lang="ko-KR" sz="1200" b="1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Video</a:t>
            </a:r>
            <a:r>
              <a:rPr lang="ko-KR" sz="12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)</a:t>
            </a:r>
            <a:endParaRPr sz="12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</a:t>
            </a:r>
            <a:r>
              <a:rPr lang="ko-KR" sz="1200" b="1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Ethernet</a:t>
            </a:r>
            <a:r>
              <a:rPr lang="ko-KR" sz="12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sz="1200" b="1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cable</a:t>
            </a:r>
            <a:r>
              <a:rPr lang="ko-KR" sz="12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)</a:t>
            </a:r>
            <a:endParaRPr sz="12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0" name="Google Shape;330;p25"/>
          <p:cNvSpPr txBox="1"/>
          <p:nvPr/>
        </p:nvSpPr>
        <p:spPr>
          <a:xfrm>
            <a:off x="3465017" y="4052590"/>
            <a:ext cx="19461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Data (</a:t>
            </a:r>
            <a:r>
              <a:rPr lang="ko-KR" sz="1200" b="1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Ethernet</a:t>
            </a:r>
            <a:r>
              <a:rPr lang="ko-KR" sz="12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sz="1200" b="1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cable</a:t>
            </a:r>
            <a:r>
              <a:rPr lang="ko-KR" sz="12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)</a:t>
            </a:r>
            <a:endParaRPr sz="12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26"/>
          <p:cNvSpPr/>
          <p:nvPr/>
        </p:nvSpPr>
        <p:spPr>
          <a:xfrm>
            <a:off x="107504" y="0"/>
            <a:ext cx="3096300" cy="1124700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336" name="Google Shape;336;p26"/>
          <p:cNvCxnSpPr/>
          <p:nvPr/>
        </p:nvCxnSpPr>
        <p:spPr>
          <a:xfrm>
            <a:off x="424356" y="541195"/>
            <a:ext cx="2591700" cy="0"/>
          </a:xfrm>
          <a:prstGeom prst="straightConnector1">
            <a:avLst/>
          </a:prstGeom>
          <a:noFill/>
          <a:ln w="28575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7" name="Google Shape;337;p26"/>
          <p:cNvCxnSpPr/>
          <p:nvPr/>
        </p:nvCxnSpPr>
        <p:spPr>
          <a:xfrm>
            <a:off x="3275856" y="548680"/>
            <a:ext cx="5328600" cy="0"/>
          </a:xfrm>
          <a:prstGeom prst="straightConnector1">
            <a:avLst/>
          </a:prstGeom>
          <a:noFill/>
          <a:ln w="28575" cap="flat" cmpd="sng">
            <a:solidFill>
              <a:srgbClr val="3B5AA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38" name="Google Shape;338;p26"/>
          <p:cNvSpPr txBox="1"/>
          <p:nvPr/>
        </p:nvSpPr>
        <p:spPr>
          <a:xfrm>
            <a:off x="323525" y="692701"/>
            <a:ext cx="2952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algun Gothic"/>
              <a:buNone/>
            </a:pPr>
            <a:r>
              <a:rPr lang="ko-KR" sz="1700" b="1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| </a:t>
            </a:r>
            <a:r>
              <a:rPr lang="ko-KR" sz="17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데이터 흐름도</a:t>
            </a:r>
            <a:endParaRPr sz="17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39" name="Google Shape;339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26"/>
          <p:cNvSpPr/>
          <p:nvPr/>
        </p:nvSpPr>
        <p:spPr>
          <a:xfrm rot="10800000" flipH="1">
            <a:off x="-577697" y="-576088"/>
            <a:ext cx="1181100" cy="1167300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2" name="Google Shape;342;p26"/>
          <p:cNvSpPr/>
          <p:nvPr/>
        </p:nvSpPr>
        <p:spPr>
          <a:xfrm>
            <a:off x="777850" y="1933868"/>
            <a:ext cx="1225200" cy="521100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1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Ultrasonic</a:t>
            </a:r>
            <a:br>
              <a:rPr lang="en-US" altLang="ko-KR" sz="11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en-US" altLang="ko-KR" sz="11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sensor</a:t>
            </a:r>
            <a:endParaRPr sz="11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3" name="Google Shape;343;p26"/>
          <p:cNvSpPr/>
          <p:nvPr/>
        </p:nvSpPr>
        <p:spPr>
          <a:xfrm>
            <a:off x="2092790" y="3621155"/>
            <a:ext cx="1485000" cy="363300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Jetson Nano</a:t>
            </a:r>
            <a:endParaRPr sz="12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4" name="Google Shape;344;p26"/>
          <p:cNvSpPr/>
          <p:nvPr/>
        </p:nvSpPr>
        <p:spPr>
          <a:xfrm>
            <a:off x="2057773" y="5526989"/>
            <a:ext cx="1552500" cy="363300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Router (Wifi)</a:t>
            </a:r>
            <a:endParaRPr sz="12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5" name="Google Shape;345;p26"/>
          <p:cNvSpPr/>
          <p:nvPr/>
        </p:nvSpPr>
        <p:spPr>
          <a:xfrm>
            <a:off x="5079822" y="3621155"/>
            <a:ext cx="1485000" cy="363300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PoE Hub</a:t>
            </a:r>
            <a:endParaRPr sz="12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6" name="Google Shape;346;p26"/>
          <p:cNvSpPr/>
          <p:nvPr/>
        </p:nvSpPr>
        <p:spPr>
          <a:xfrm>
            <a:off x="7045819" y="2012642"/>
            <a:ext cx="1314900" cy="363300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IP Camera</a:t>
            </a:r>
            <a:endParaRPr sz="12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7" name="Google Shape;347;p26"/>
          <p:cNvSpPr/>
          <p:nvPr/>
        </p:nvSpPr>
        <p:spPr>
          <a:xfrm>
            <a:off x="3499753" y="2012642"/>
            <a:ext cx="1225200" cy="363300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Arduino</a:t>
            </a:r>
            <a:endParaRPr sz="12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348" name="Google Shape;348;p26"/>
          <p:cNvCxnSpPr>
            <a:stCxn id="342" idx="3"/>
            <a:endCxn id="347" idx="1"/>
          </p:cNvCxnSpPr>
          <p:nvPr/>
        </p:nvCxnSpPr>
        <p:spPr>
          <a:xfrm>
            <a:off x="2003050" y="2194418"/>
            <a:ext cx="1496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349" name="Google Shape;349;p26"/>
          <p:cNvCxnSpPr>
            <a:endCxn id="346" idx="1"/>
          </p:cNvCxnSpPr>
          <p:nvPr/>
        </p:nvCxnSpPr>
        <p:spPr>
          <a:xfrm rot="-5400000">
            <a:off x="5827069" y="2397542"/>
            <a:ext cx="1422000" cy="1015500"/>
          </a:xfrm>
          <a:prstGeom prst="bentConnector2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stealth" w="med" len="med"/>
            <a:tailEnd type="none" w="med" len="med"/>
          </a:ln>
        </p:spPr>
      </p:cxnSp>
      <p:cxnSp>
        <p:nvCxnSpPr>
          <p:cNvPr id="350" name="Google Shape;350;p26"/>
          <p:cNvCxnSpPr>
            <a:stCxn id="343" idx="3"/>
            <a:endCxn id="345" idx="1"/>
          </p:cNvCxnSpPr>
          <p:nvPr/>
        </p:nvCxnSpPr>
        <p:spPr>
          <a:xfrm>
            <a:off x="3577790" y="3802805"/>
            <a:ext cx="1502100" cy="600"/>
          </a:xfrm>
          <a:prstGeom prst="bentConnector3">
            <a:avLst>
              <a:gd name="adj1" fmla="val 49998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stealth" w="med" len="med"/>
            <a:tailEnd type="none" w="med" len="med"/>
          </a:ln>
        </p:spPr>
      </p:cxnSp>
      <p:cxnSp>
        <p:nvCxnSpPr>
          <p:cNvPr id="351" name="Google Shape;351;p26"/>
          <p:cNvCxnSpPr>
            <a:stCxn id="347" idx="3"/>
          </p:cNvCxnSpPr>
          <p:nvPr/>
        </p:nvCxnSpPr>
        <p:spPr>
          <a:xfrm>
            <a:off x="4724953" y="2194292"/>
            <a:ext cx="810000" cy="1426800"/>
          </a:xfrm>
          <a:prstGeom prst="bentConnector2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352" name="Google Shape;352;p26"/>
          <p:cNvCxnSpPr>
            <a:stCxn id="343" idx="2"/>
            <a:endCxn id="344" idx="0"/>
          </p:cNvCxnSpPr>
          <p:nvPr/>
        </p:nvCxnSpPr>
        <p:spPr>
          <a:xfrm rot="5400000">
            <a:off x="2063390" y="4755155"/>
            <a:ext cx="1542600" cy="1200"/>
          </a:xfrm>
          <a:prstGeom prst="bentConnector3">
            <a:avLst>
              <a:gd name="adj1" fmla="val 49998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353" name="Google Shape;353;p26"/>
          <p:cNvSpPr txBox="1"/>
          <p:nvPr/>
        </p:nvSpPr>
        <p:spPr>
          <a:xfrm>
            <a:off x="2246127" y="1881275"/>
            <a:ext cx="1015500" cy="2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sz="1000" dirty="0">
                <a:solidFill>
                  <a:srgbClr val="202124"/>
                </a:solidFill>
              </a:rPr>
              <a:t>거리 센서 정보</a:t>
            </a:r>
            <a:endParaRPr sz="2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4" name="Google Shape;354;p26"/>
          <p:cNvSpPr txBox="1"/>
          <p:nvPr/>
        </p:nvSpPr>
        <p:spPr>
          <a:xfrm>
            <a:off x="4439974" y="2511325"/>
            <a:ext cx="1124700" cy="4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2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sz="1000" dirty="0">
                <a:solidFill>
                  <a:srgbClr val="202124"/>
                </a:solidFill>
              </a:rPr>
              <a:t>주/</a:t>
            </a:r>
            <a:r>
              <a:rPr lang="ko-KR" sz="1000" dirty="0" err="1">
                <a:solidFill>
                  <a:srgbClr val="202124"/>
                </a:solidFill>
              </a:rPr>
              <a:t>출차</a:t>
            </a:r>
            <a:r>
              <a:rPr lang="ko-KR" sz="1000" dirty="0">
                <a:solidFill>
                  <a:srgbClr val="202124"/>
                </a:solidFill>
              </a:rPr>
              <a:t> 정보</a:t>
            </a:r>
            <a:endParaRPr sz="1000" dirty="0">
              <a:solidFill>
                <a:srgbClr val="202124"/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sz="1000" dirty="0">
                <a:solidFill>
                  <a:srgbClr val="202124"/>
                </a:solidFill>
              </a:rPr>
              <a:t>(MQTT 메시지)</a:t>
            </a:r>
            <a:endParaRPr sz="1000" dirty="0">
              <a:solidFill>
                <a:srgbClr val="202124"/>
              </a:solidFill>
            </a:endParaRPr>
          </a:p>
        </p:txBody>
      </p:sp>
      <p:sp>
        <p:nvSpPr>
          <p:cNvPr id="355" name="Google Shape;355;p26"/>
          <p:cNvSpPr txBox="1"/>
          <p:nvPr/>
        </p:nvSpPr>
        <p:spPr>
          <a:xfrm>
            <a:off x="6077225" y="2610875"/>
            <a:ext cx="13494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sz="1000" dirty="0">
                <a:solidFill>
                  <a:srgbClr val="202124"/>
                </a:solidFill>
              </a:rPr>
              <a:t>주차면 촬영 이미지</a:t>
            </a:r>
            <a:endParaRPr sz="2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6" name="Google Shape;356;p26"/>
          <p:cNvSpPr txBox="1"/>
          <p:nvPr/>
        </p:nvSpPr>
        <p:spPr>
          <a:xfrm>
            <a:off x="3671366" y="3330115"/>
            <a:ext cx="1314900" cy="4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2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sz="1000" dirty="0">
                <a:solidFill>
                  <a:srgbClr val="202124"/>
                </a:solidFill>
              </a:rPr>
              <a:t>주/</a:t>
            </a:r>
            <a:r>
              <a:rPr lang="ko-KR" sz="1000" dirty="0" err="1">
                <a:solidFill>
                  <a:srgbClr val="202124"/>
                </a:solidFill>
              </a:rPr>
              <a:t>출차</a:t>
            </a:r>
            <a:r>
              <a:rPr lang="ko-KR" sz="1000" dirty="0">
                <a:solidFill>
                  <a:srgbClr val="202124"/>
                </a:solidFill>
              </a:rPr>
              <a:t> 정보</a:t>
            </a:r>
            <a:endParaRPr sz="1000" dirty="0">
              <a:solidFill>
                <a:srgbClr val="202124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sz="1000" dirty="0">
                <a:solidFill>
                  <a:srgbClr val="202124"/>
                </a:solidFill>
              </a:rPr>
              <a:t>(MQTT 메시지)</a:t>
            </a:r>
            <a:endParaRPr sz="1000" dirty="0">
              <a:solidFill>
                <a:srgbClr val="202124"/>
              </a:solidFill>
            </a:endParaRPr>
          </a:p>
        </p:txBody>
      </p:sp>
      <p:sp>
        <p:nvSpPr>
          <p:cNvPr id="357" name="Google Shape;357;p26"/>
          <p:cNvSpPr txBox="1"/>
          <p:nvPr/>
        </p:nvSpPr>
        <p:spPr>
          <a:xfrm>
            <a:off x="3707474" y="3886100"/>
            <a:ext cx="13149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sz="1000" dirty="0">
                <a:solidFill>
                  <a:srgbClr val="202124"/>
                </a:solidFill>
              </a:rPr>
              <a:t>주차면 촬영 이미지</a:t>
            </a:r>
            <a:endParaRPr sz="2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8" name="Google Shape;358;p26"/>
          <p:cNvSpPr txBox="1"/>
          <p:nvPr/>
        </p:nvSpPr>
        <p:spPr>
          <a:xfrm>
            <a:off x="1710492" y="4345140"/>
            <a:ext cx="11247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sz="1000" dirty="0">
                <a:solidFill>
                  <a:srgbClr val="202124"/>
                </a:solidFill>
              </a:rPr>
              <a:t>주차구역 및 차량 정보 데이터, 번호판 이미지</a:t>
            </a:r>
            <a:endParaRPr sz="2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359" name="Google Shape;359;p26"/>
          <p:cNvCxnSpPr>
            <a:cxnSpLocks/>
            <a:stCxn id="344" idx="3"/>
            <a:endCxn id="30" idx="1"/>
          </p:cNvCxnSpPr>
          <p:nvPr/>
        </p:nvCxnSpPr>
        <p:spPr>
          <a:xfrm flipV="1">
            <a:off x="3610273" y="5708339"/>
            <a:ext cx="2607068" cy="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lgDash"/>
            <a:round/>
            <a:headEnd type="none" w="med" len="med"/>
            <a:tailEnd type="triangle" w="med" len="med"/>
          </a:ln>
        </p:spPr>
      </p:cxnSp>
      <p:sp>
        <p:nvSpPr>
          <p:cNvPr id="361" name="Google Shape;361;p26"/>
          <p:cNvSpPr txBox="1"/>
          <p:nvPr/>
        </p:nvSpPr>
        <p:spPr>
          <a:xfrm>
            <a:off x="4028482" y="5288792"/>
            <a:ext cx="1552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sz="1000" dirty="0">
                <a:solidFill>
                  <a:srgbClr val="202124"/>
                </a:solidFill>
              </a:rPr>
              <a:t>주차구역 및 차량 정보 데이터, 번호판 이미지</a:t>
            </a:r>
            <a:endParaRPr sz="2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62" name="Google Shape;362;p26"/>
          <p:cNvSpPr txBox="1"/>
          <p:nvPr/>
        </p:nvSpPr>
        <p:spPr>
          <a:xfrm>
            <a:off x="179512" y="1207785"/>
            <a:ext cx="36723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주차/</a:t>
            </a:r>
            <a:r>
              <a:rPr lang="ko-KR" sz="1300" b="1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출차</a:t>
            </a:r>
            <a:r>
              <a:rPr lang="ko-KR" sz="13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정보 저장 과정 </a:t>
            </a:r>
            <a:r>
              <a:rPr lang="en-US" altLang="ko-KR" sz="13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</a:t>
            </a:r>
            <a:r>
              <a:rPr lang="ko-KR" sz="13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r>
              <a:rPr lang="en-US" altLang="ko-KR" sz="13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)</a:t>
            </a:r>
            <a:endParaRPr sz="1500" dirty="0"/>
          </a:p>
        </p:txBody>
      </p:sp>
      <p:sp>
        <p:nvSpPr>
          <p:cNvPr id="30" name="Google Shape;374;p27">
            <a:extLst>
              <a:ext uri="{FF2B5EF4-FFF2-40B4-BE49-F238E27FC236}">
                <a16:creationId xmlns:a16="http://schemas.microsoft.com/office/drawing/2014/main" id="{F0DBB77B-C538-41FC-AB87-7331D58824F9}"/>
              </a:ext>
            </a:extLst>
          </p:cNvPr>
          <p:cNvSpPr/>
          <p:nvPr/>
        </p:nvSpPr>
        <p:spPr>
          <a:xfrm>
            <a:off x="6217341" y="5391689"/>
            <a:ext cx="1225200" cy="63330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solidFill>
              <a:srgbClr val="C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AWS S3</a:t>
            </a:r>
            <a:endParaRPr sz="11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7"/>
          <p:cNvSpPr/>
          <p:nvPr/>
        </p:nvSpPr>
        <p:spPr>
          <a:xfrm>
            <a:off x="107504" y="0"/>
            <a:ext cx="3096300" cy="1124700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368" name="Google Shape;368;p27"/>
          <p:cNvCxnSpPr/>
          <p:nvPr/>
        </p:nvCxnSpPr>
        <p:spPr>
          <a:xfrm>
            <a:off x="424356" y="541195"/>
            <a:ext cx="2591700" cy="0"/>
          </a:xfrm>
          <a:prstGeom prst="straightConnector1">
            <a:avLst/>
          </a:prstGeom>
          <a:noFill/>
          <a:ln w="28575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69" name="Google Shape;369;p27"/>
          <p:cNvCxnSpPr/>
          <p:nvPr/>
        </p:nvCxnSpPr>
        <p:spPr>
          <a:xfrm>
            <a:off x="3275856" y="548680"/>
            <a:ext cx="5328600" cy="0"/>
          </a:xfrm>
          <a:prstGeom prst="straightConnector1">
            <a:avLst/>
          </a:prstGeom>
          <a:noFill/>
          <a:ln w="28575" cap="flat" cmpd="sng">
            <a:solidFill>
              <a:srgbClr val="3B5AA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70" name="Google Shape;370;p27"/>
          <p:cNvSpPr txBox="1"/>
          <p:nvPr/>
        </p:nvSpPr>
        <p:spPr>
          <a:xfrm>
            <a:off x="323525" y="692701"/>
            <a:ext cx="2952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algun Gothic"/>
              <a:buNone/>
            </a:pPr>
            <a:r>
              <a:rPr lang="ko-KR" sz="1700" b="1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| </a:t>
            </a:r>
            <a:r>
              <a:rPr lang="ko-KR" sz="17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데이터 흐름도</a:t>
            </a:r>
            <a:endParaRPr sz="17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71" name="Google Shape;371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27"/>
          <p:cNvSpPr/>
          <p:nvPr/>
        </p:nvSpPr>
        <p:spPr>
          <a:xfrm rot="10800000" flipH="1">
            <a:off x="-577697" y="-576088"/>
            <a:ext cx="1181100" cy="1167300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75" name="Google Shape;375;p27"/>
          <p:cNvSpPr/>
          <p:nvPr/>
        </p:nvSpPr>
        <p:spPr>
          <a:xfrm>
            <a:off x="733000" y="3522449"/>
            <a:ext cx="1314900" cy="633300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AWS Lambda</a:t>
            </a:r>
            <a:endParaRPr sz="12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76" name="Google Shape;376;p27"/>
          <p:cNvSpPr/>
          <p:nvPr/>
        </p:nvSpPr>
        <p:spPr>
          <a:xfrm>
            <a:off x="3636400" y="3522443"/>
            <a:ext cx="1225200" cy="633300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AWS EC2 (Flask)</a:t>
            </a:r>
            <a:endParaRPr sz="12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77" name="Google Shape;377;p27"/>
          <p:cNvSpPr txBox="1"/>
          <p:nvPr/>
        </p:nvSpPr>
        <p:spPr>
          <a:xfrm>
            <a:off x="179512" y="1207785"/>
            <a:ext cx="36723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주차/</a:t>
            </a:r>
            <a:r>
              <a:rPr lang="ko-KR" sz="1300" b="1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출차</a:t>
            </a:r>
            <a:r>
              <a:rPr lang="ko-KR" sz="13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정보 저장 과정 </a:t>
            </a:r>
            <a:r>
              <a:rPr lang="en-US" altLang="ko-KR" sz="13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</a:t>
            </a:r>
            <a:r>
              <a:rPr lang="ko-KR" sz="13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r>
              <a:rPr lang="en-US" altLang="ko-KR" sz="13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)</a:t>
            </a:r>
            <a:endParaRPr sz="1500" dirty="0"/>
          </a:p>
        </p:txBody>
      </p:sp>
      <p:cxnSp>
        <p:nvCxnSpPr>
          <p:cNvPr id="378" name="Google Shape;378;p27"/>
          <p:cNvCxnSpPr>
            <a:stCxn id="379" idx="2"/>
            <a:endCxn id="380" idx="0"/>
          </p:cNvCxnSpPr>
          <p:nvPr/>
        </p:nvCxnSpPr>
        <p:spPr>
          <a:xfrm>
            <a:off x="7437400" y="4155756"/>
            <a:ext cx="0" cy="1184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381" name="Google Shape;381;p27"/>
          <p:cNvCxnSpPr>
            <a:stCxn id="375" idx="3"/>
            <a:endCxn id="376" idx="1"/>
          </p:cNvCxnSpPr>
          <p:nvPr/>
        </p:nvCxnSpPr>
        <p:spPr>
          <a:xfrm>
            <a:off x="2047900" y="3839099"/>
            <a:ext cx="1588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379" name="Google Shape;379;p27"/>
          <p:cNvSpPr/>
          <p:nvPr/>
        </p:nvSpPr>
        <p:spPr>
          <a:xfrm>
            <a:off x="6824800" y="3522456"/>
            <a:ext cx="1225200" cy="633300"/>
          </a:xfrm>
          <a:prstGeom prst="rect">
            <a:avLst/>
          </a:prstGeom>
          <a:gradFill flip="none" rotWithShape="1">
            <a:gsLst>
              <a:gs pos="0">
                <a:srgbClr val="FFCC00">
                  <a:tint val="66000"/>
                  <a:satMod val="160000"/>
                </a:srgbClr>
              </a:gs>
              <a:gs pos="50000">
                <a:srgbClr val="FFCC00">
                  <a:tint val="44500"/>
                  <a:satMod val="160000"/>
                </a:srgbClr>
              </a:gs>
              <a:gs pos="100000">
                <a:srgbClr val="FFCC00">
                  <a:tint val="23500"/>
                  <a:satMod val="160000"/>
                </a:srgbClr>
              </a:gs>
            </a:gsLst>
            <a:lin ang="16200000" scaled="1"/>
            <a:tileRect/>
          </a:gradFill>
          <a:ln>
            <a:solidFill>
              <a:schemeClr val="accent6">
                <a:lumMod val="20000"/>
                <a:lumOff val="80000"/>
              </a:schemeClr>
            </a:solidFill>
            <a:headEnd type="none" w="sm" len="sm"/>
            <a:tailEnd type="none" w="sm" len="sm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AWS EC2 (</a:t>
            </a:r>
            <a:r>
              <a:rPr lang="ko-KR" sz="1200" b="1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Node</a:t>
            </a:r>
            <a:r>
              <a:rPr lang="ko-KR" sz="12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)</a:t>
            </a:r>
            <a:endParaRPr sz="12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82" name="Google Shape;382;p27"/>
          <p:cNvSpPr/>
          <p:nvPr/>
        </p:nvSpPr>
        <p:spPr>
          <a:xfrm>
            <a:off x="4998250" y="5339775"/>
            <a:ext cx="1225200" cy="633300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AWS DynamoDB</a:t>
            </a:r>
            <a:endParaRPr sz="12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80" name="Google Shape;380;p27"/>
          <p:cNvSpPr/>
          <p:nvPr/>
        </p:nvSpPr>
        <p:spPr>
          <a:xfrm>
            <a:off x="6824800" y="5339774"/>
            <a:ext cx="1225200" cy="633300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AWS RDS</a:t>
            </a:r>
            <a:endParaRPr sz="12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383" name="Google Shape;383;p27"/>
          <p:cNvCxnSpPr>
            <a:cxnSpLocks/>
            <a:stCxn id="27" idx="2"/>
            <a:endCxn id="375" idx="0"/>
          </p:cNvCxnSpPr>
          <p:nvPr/>
        </p:nvCxnSpPr>
        <p:spPr>
          <a:xfrm>
            <a:off x="1390450" y="2596141"/>
            <a:ext cx="0" cy="926308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384" name="Google Shape;384;p27"/>
          <p:cNvSpPr txBox="1"/>
          <p:nvPr/>
        </p:nvSpPr>
        <p:spPr>
          <a:xfrm>
            <a:off x="7437399" y="4597163"/>
            <a:ext cx="13149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sz="1000" dirty="0">
                <a:solidFill>
                  <a:srgbClr val="202124"/>
                </a:solidFill>
              </a:rPr>
              <a:t>부정주차 차량 정보</a:t>
            </a:r>
            <a:endParaRPr sz="1000" dirty="0">
              <a:solidFill>
                <a:srgbClr val="202124"/>
              </a:solidFill>
            </a:endParaRPr>
          </a:p>
        </p:txBody>
      </p:sp>
      <p:sp>
        <p:nvSpPr>
          <p:cNvPr id="385" name="Google Shape;385;p27"/>
          <p:cNvSpPr txBox="1"/>
          <p:nvPr/>
        </p:nvSpPr>
        <p:spPr>
          <a:xfrm>
            <a:off x="2065906" y="3438892"/>
            <a:ext cx="1552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sz="1000" dirty="0">
                <a:solidFill>
                  <a:srgbClr val="202124"/>
                </a:solidFill>
              </a:rPr>
              <a:t>주차구역 및 차량 정보 데이터, 번호판 이미지</a:t>
            </a:r>
            <a:endParaRPr sz="2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86" name="Google Shape;386;p27"/>
          <p:cNvSpPr txBox="1"/>
          <p:nvPr/>
        </p:nvSpPr>
        <p:spPr>
          <a:xfrm>
            <a:off x="4616271" y="3438900"/>
            <a:ext cx="2417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sz="1000" dirty="0">
                <a:solidFill>
                  <a:srgbClr val="202124"/>
                </a:solidFill>
              </a:rPr>
              <a:t>2차 검증된 </a:t>
            </a:r>
            <a:endParaRPr sz="1000" dirty="0">
              <a:solidFill>
                <a:srgbClr val="202124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sz="1000" dirty="0">
                <a:solidFill>
                  <a:srgbClr val="202124"/>
                </a:solidFill>
              </a:rPr>
              <a:t>주차구역 및 차량 정보 데이터</a:t>
            </a:r>
            <a:endParaRPr sz="2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387" name="Google Shape;387;p27"/>
          <p:cNvCxnSpPr>
            <a:stCxn id="376" idx="3"/>
            <a:endCxn id="379" idx="1"/>
          </p:cNvCxnSpPr>
          <p:nvPr/>
        </p:nvCxnSpPr>
        <p:spPr>
          <a:xfrm>
            <a:off x="4861600" y="3839093"/>
            <a:ext cx="1963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388" name="Google Shape;388;p27"/>
          <p:cNvCxnSpPr>
            <a:endCxn id="382" idx="0"/>
          </p:cNvCxnSpPr>
          <p:nvPr/>
        </p:nvCxnSpPr>
        <p:spPr>
          <a:xfrm>
            <a:off x="5610850" y="4736775"/>
            <a:ext cx="0" cy="603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389" name="Google Shape;389;p27"/>
          <p:cNvCxnSpPr/>
          <p:nvPr/>
        </p:nvCxnSpPr>
        <p:spPr>
          <a:xfrm rot="10800000" flipH="1">
            <a:off x="5607770" y="4722395"/>
            <a:ext cx="1832400" cy="1110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0" name="Google Shape;390;p27"/>
          <p:cNvSpPr txBox="1"/>
          <p:nvPr/>
        </p:nvSpPr>
        <p:spPr>
          <a:xfrm>
            <a:off x="5670823" y="4442094"/>
            <a:ext cx="1706604" cy="24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sz="1000" dirty="0">
                <a:solidFill>
                  <a:srgbClr val="202124"/>
                </a:solidFill>
              </a:rPr>
              <a:t>주</a:t>
            </a:r>
            <a:r>
              <a:rPr lang="en-US" altLang="ko-KR" sz="1000" dirty="0">
                <a:solidFill>
                  <a:srgbClr val="202124"/>
                </a:solidFill>
              </a:rPr>
              <a:t>·</a:t>
            </a:r>
            <a:r>
              <a:rPr lang="ko-KR" sz="1000" dirty="0" err="1">
                <a:solidFill>
                  <a:srgbClr val="202124"/>
                </a:solidFill>
              </a:rPr>
              <a:t>출차</a:t>
            </a:r>
            <a:r>
              <a:rPr lang="ko-KR" sz="1000" dirty="0">
                <a:solidFill>
                  <a:srgbClr val="202124"/>
                </a:solidFill>
              </a:rPr>
              <a:t> 정보 및 차량 정보</a:t>
            </a:r>
            <a:endParaRPr sz="1000" dirty="0">
              <a:solidFill>
                <a:srgbClr val="202124"/>
              </a:solidFill>
            </a:endParaRPr>
          </a:p>
        </p:txBody>
      </p:sp>
      <p:sp>
        <p:nvSpPr>
          <p:cNvPr id="27" name="Google Shape;374;p27">
            <a:extLst>
              <a:ext uri="{FF2B5EF4-FFF2-40B4-BE49-F238E27FC236}">
                <a16:creationId xmlns:a16="http://schemas.microsoft.com/office/drawing/2014/main" id="{642557B9-F313-4EB5-AA62-EFA146D21D73}"/>
              </a:ext>
            </a:extLst>
          </p:cNvPr>
          <p:cNvSpPr/>
          <p:nvPr/>
        </p:nvSpPr>
        <p:spPr>
          <a:xfrm>
            <a:off x="777850" y="1962841"/>
            <a:ext cx="1225200" cy="63330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solidFill>
              <a:srgbClr val="C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AWS S3</a:t>
            </a:r>
            <a:endParaRPr sz="11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28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396" name="Google Shape;396;p28"/>
          <p:cNvCxnSpPr/>
          <p:nvPr/>
        </p:nvCxnSpPr>
        <p:spPr>
          <a:xfrm>
            <a:off x="424356" y="541195"/>
            <a:ext cx="2591728" cy="0"/>
          </a:xfrm>
          <a:prstGeom prst="straightConnector1">
            <a:avLst/>
          </a:prstGeom>
          <a:noFill/>
          <a:ln w="28575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97" name="Google Shape;397;p28"/>
          <p:cNvCxnSpPr/>
          <p:nvPr/>
        </p:nvCxnSpPr>
        <p:spPr>
          <a:xfrm>
            <a:off x="3275856" y="548680"/>
            <a:ext cx="5328592" cy="0"/>
          </a:xfrm>
          <a:prstGeom prst="straightConnector1">
            <a:avLst/>
          </a:prstGeom>
          <a:noFill/>
          <a:ln w="28575" cap="flat" cmpd="sng">
            <a:solidFill>
              <a:srgbClr val="3B5AA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8" name="Google Shape;398;p28"/>
          <p:cNvSpPr txBox="1"/>
          <p:nvPr/>
        </p:nvSpPr>
        <p:spPr>
          <a:xfrm>
            <a:off x="323528" y="692697"/>
            <a:ext cx="2952328" cy="2724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algun Gothic"/>
              <a:buNone/>
            </a:pPr>
            <a:r>
              <a:rPr lang="ko-KR" sz="1700" b="1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| 웹 페이지 </a:t>
            </a:r>
            <a:r>
              <a:rPr lang="ko-KR" sz="17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메뉴 구성도</a:t>
            </a:r>
            <a:endParaRPr sz="17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99" name="Google Shape;399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2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p28"/>
          <p:cNvSpPr/>
          <p:nvPr/>
        </p:nvSpPr>
        <p:spPr>
          <a:xfrm rot="10800000" flipH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5EC5FBC-3507-43B4-BC93-D0046F3E2B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817441"/>
            <a:ext cx="9144000" cy="407188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4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06" name="Google Shape;106;p14"/>
          <p:cNvCxnSpPr/>
          <p:nvPr/>
        </p:nvCxnSpPr>
        <p:spPr>
          <a:xfrm>
            <a:off x="424356" y="541195"/>
            <a:ext cx="2591728" cy="0"/>
          </a:xfrm>
          <a:prstGeom prst="straightConnector1">
            <a:avLst/>
          </a:prstGeom>
          <a:noFill/>
          <a:ln w="28575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7" name="Google Shape;107;p14"/>
          <p:cNvCxnSpPr/>
          <p:nvPr/>
        </p:nvCxnSpPr>
        <p:spPr>
          <a:xfrm>
            <a:off x="3275856" y="548680"/>
            <a:ext cx="5328592" cy="0"/>
          </a:xfrm>
          <a:prstGeom prst="straightConnector1">
            <a:avLst/>
          </a:prstGeom>
          <a:noFill/>
          <a:ln w="28575" cap="flat" cmpd="sng">
            <a:solidFill>
              <a:srgbClr val="3B5AA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8" name="Google Shape;108;p14"/>
          <p:cNvSpPr txBox="1"/>
          <p:nvPr/>
        </p:nvSpPr>
        <p:spPr>
          <a:xfrm>
            <a:off x="323528" y="692697"/>
            <a:ext cx="2952328" cy="2724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 b="1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| </a:t>
            </a:r>
            <a:r>
              <a:rPr lang="ko-KR" sz="17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국내 </a:t>
            </a:r>
            <a:r>
              <a:rPr lang="ko-KR" sz="17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• </a:t>
            </a:r>
            <a:r>
              <a:rPr lang="ko-KR" sz="17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외 기술 현황</a:t>
            </a:r>
            <a:endParaRPr sz="17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09" name="Google Shape;109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4"/>
          <p:cNvSpPr/>
          <p:nvPr/>
        </p:nvSpPr>
        <p:spPr>
          <a:xfrm rot="10800000" flipH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2" name="Google Shape;112;p14"/>
          <p:cNvSpPr txBox="1"/>
          <p:nvPr/>
        </p:nvSpPr>
        <p:spPr>
          <a:xfrm>
            <a:off x="917594" y="5301208"/>
            <a:ext cx="7308812" cy="1077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-"/>
            </a:pPr>
            <a:r>
              <a:rPr lang="ko-KR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사모투자 전문회사 VIG 파트너스에 따르면 2020년 국내 주차시장 규모는 1조 4,660억원으로 주차 관련 시장규모는 더욱 커질 것으로 예상된다.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-"/>
            </a:pPr>
            <a:r>
              <a:rPr lang="ko-KR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국내에서 많은 기업들이 주차관제 시장에 진출함에 따라 관련 연구가 활발히 논의되고 있다.</a:t>
            </a:r>
            <a:endParaRPr/>
          </a:p>
        </p:txBody>
      </p:sp>
      <p:pic>
        <p:nvPicPr>
          <p:cNvPr id="113" name="Google Shape;113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71600" y="1624337"/>
            <a:ext cx="3436528" cy="2921049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4"/>
          <p:cNvSpPr txBox="1"/>
          <p:nvPr/>
        </p:nvSpPr>
        <p:spPr>
          <a:xfrm>
            <a:off x="1240273" y="4562814"/>
            <a:ext cx="316785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그림 1-1. 국내 주차장 운영시장 규모 추이</a:t>
            </a: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/>
          </a:p>
        </p:txBody>
      </p:sp>
      <p:sp>
        <p:nvSpPr>
          <p:cNvPr id="115" name="Google Shape;115;p14"/>
          <p:cNvSpPr txBox="1"/>
          <p:nvPr/>
        </p:nvSpPr>
        <p:spPr>
          <a:xfrm>
            <a:off x="5125402" y="4608980"/>
            <a:ext cx="3140603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표 1-1. 주차 관제 분야 대표 국내 강소기업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16" name="Google Shape;116;p14"/>
          <p:cNvGraphicFramePr/>
          <p:nvPr/>
        </p:nvGraphicFramePr>
        <p:xfrm>
          <a:off x="5148064" y="1624336"/>
          <a:ext cx="2952325" cy="2921100"/>
        </p:xfrm>
        <a:graphic>
          <a:graphicData uri="http://schemas.openxmlformats.org/drawingml/2006/table">
            <a:tbl>
              <a:tblPr firstRow="1" bandRow="1">
                <a:noFill/>
                <a:tableStyleId>{33CD4E9D-08E3-4A5C-AE90-986E69D37091}</a:tableStyleId>
              </a:tblPr>
              <a:tblGrid>
                <a:gridCol w="677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74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6850">
                <a:tc row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u="none" strike="noStrike" cap="none"/>
                        <a:t>업체명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strike="noStrike" cap="none"/>
                        <a:t>모바일 파킹</a:t>
                      </a:r>
                      <a:endParaRPr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685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strike="noStrike" cap="none"/>
                        <a:t>아마노 코리아</a:t>
                      </a:r>
                      <a:endParaRPr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685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strike="noStrike" cap="none"/>
                        <a:t>AJ 파크</a:t>
                      </a:r>
                      <a:endParaRPr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685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strike="noStrike" cap="none"/>
                        <a:t>청명씨앤아이</a:t>
                      </a:r>
                      <a:endParaRPr sz="1200" u="none" strike="noStrike" cap="none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685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strike="noStrike" cap="none"/>
                        <a:t>카카오모빌리티</a:t>
                      </a:r>
                      <a:endParaRPr sz="1200" u="none" strike="noStrike" cap="none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685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strike="noStrike" cap="none"/>
                        <a:t>파킹클라우드</a:t>
                      </a:r>
                      <a:endParaRPr sz="1200" u="none" strike="noStrike" cap="none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29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394" name="Google Shape;394;p29"/>
          <p:cNvCxnSpPr/>
          <p:nvPr/>
        </p:nvCxnSpPr>
        <p:spPr>
          <a:xfrm>
            <a:off x="424356" y="541195"/>
            <a:ext cx="2591728" cy="0"/>
          </a:xfrm>
          <a:prstGeom prst="straightConnector1">
            <a:avLst/>
          </a:prstGeom>
          <a:noFill/>
          <a:ln w="28575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95" name="Google Shape;395;p29"/>
          <p:cNvCxnSpPr/>
          <p:nvPr/>
        </p:nvCxnSpPr>
        <p:spPr>
          <a:xfrm>
            <a:off x="3275856" y="548680"/>
            <a:ext cx="5328592" cy="0"/>
          </a:xfrm>
          <a:prstGeom prst="straightConnector1">
            <a:avLst/>
          </a:prstGeom>
          <a:noFill/>
          <a:ln w="28575" cap="flat" cmpd="sng">
            <a:solidFill>
              <a:srgbClr val="3B5AA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6" name="Google Shape;396;p29"/>
          <p:cNvSpPr txBox="1"/>
          <p:nvPr/>
        </p:nvSpPr>
        <p:spPr>
          <a:xfrm>
            <a:off x="323528" y="692696"/>
            <a:ext cx="2880320" cy="296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algun Gothic"/>
              <a:buNone/>
            </a:pPr>
            <a:r>
              <a:rPr lang="ko-KR" sz="1700" b="1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| 화면 설계서</a:t>
            </a:r>
            <a:endParaRPr sz="17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97" name="Google Shape;397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p29"/>
          <p:cNvSpPr/>
          <p:nvPr/>
        </p:nvSpPr>
        <p:spPr>
          <a:xfrm rot="10800000" flipH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400" name="Google Shape;400;p29"/>
          <p:cNvGraphicFramePr/>
          <p:nvPr>
            <p:extLst>
              <p:ext uri="{D42A27DB-BD31-4B8C-83A1-F6EECF244321}">
                <p14:modId xmlns:p14="http://schemas.microsoft.com/office/powerpoint/2010/main" val="4146867190"/>
              </p:ext>
            </p:extLst>
          </p:nvPr>
        </p:nvGraphicFramePr>
        <p:xfrm>
          <a:off x="265702" y="4151762"/>
          <a:ext cx="8612600" cy="2422294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807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05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46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u="none" strike="noStrike" cap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기능 번호</a:t>
                      </a:r>
                      <a:endParaRPr dirty="0">
                        <a:latin typeface="+mn-ea"/>
                        <a:ea typeface="+mn-ea"/>
                      </a:endParaRPr>
                    </a:p>
                  </a:txBody>
                  <a:tcPr marL="63375" marR="63375" marT="17525" marB="175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50"/>
                        <a:buFont typeface="Malgun Gothic"/>
                        <a:buNone/>
                      </a:pPr>
                      <a:r>
                        <a:rPr lang="ko-KR" sz="1050" u="none" strike="noStrike" cap="none">
                          <a:latin typeface="+mn-ea"/>
                          <a:ea typeface="+mn-ea"/>
                        </a:rPr>
                        <a:t>A09_B03</a:t>
                      </a:r>
                      <a:endParaRPr sz="1050" u="none" strike="noStrike" cap="none"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63375" marR="63375" marT="17525" marB="175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6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u="none" strike="noStrike" cap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기능 명</a:t>
                      </a:r>
                      <a:endParaRPr sz="1050" u="none" strike="noStrike" cap="none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63375" marR="63375" marT="17525" marB="175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u="none" strike="noStrike" cap="non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주차장 선택</a:t>
                      </a:r>
                      <a:endParaRPr sz="105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63375" marR="63375" marT="17525" marB="175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09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u="none" strike="noStrike" cap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Malgun Gothic"/>
                          <a:sym typeface="Malgun Gothic"/>
                        </a:rPr>
                        <a:t>기능설명</a:t>
                      </a:r>
                      <a:endParaRPr sz="1050" u="none" strike="noStrike" cap="none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63375" marR="63375" marT="17525" marB="175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u="none" strike="noStrike" cap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웹의 첫 화면,</a:t>
                      </a:r>
                      <a:r>
                        <a:rPr lang="ko-KR" sz="1050" u="none" strike="noStrike" cap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Malgun Gothic"/>
                          <a:sym typeface="Malgun Gothic"/>
                        </a:rPr>
                        <a:t> 사용자는 주차장을 선택할 수 있음</a:t>
                      </a:r>
                      <a:endParaRPr sz="1050" u="none" strike="noStrike" cap="none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63375" marR="63375" marT="17525" marB="175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8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u="none" strike="noStrike" cap="none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Malgun Gothic"/>
                          <a:sym typeface="Malgun Gothic"/>
                        </a:rPr>
                        <a:t>처리내용</a:t>
                      </a:r>
                      <a:endParaRPr sz="105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63375" marR="63375" marT="17525" marB="175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u="none" strike="noStrike" cap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주차장을 선택하면, 특정 주차장의 전체 주차 구역에 대한 주차 정보를 제공하는 창으로 이동</a:t>
                      </a:r>
                      <a:endParaRPr dirty="0">
                        <a:latin typeface="+mn-ea"/>
                        <a:ea typeface="+mn-ea"/>
                      </a:endParaRPr>
                    </a:p>
                  </a:txBody>
                  <a:tcPr marL="63375" marR="63375" marT="17525" marB="175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35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u="none" strike="noStrike" cap="none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Malgun Gothic"/>
                          <a:sym typeface="Malgun Gothic"/>
                        </a:rPr>
                        <a:t>비고</a:t>
                      </a:r>
                      <a:endParaRPr sz="105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63375" marR="63375" marT="17525" marB="175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Malgun Gothic"/>
                        <a:buNone/>
                      </a:pPr>
                      <a:r>
                        <a:rPr lang="ko-KR" sz="1050" u="none" strike="noStrike" cap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∎</a:t>
                      </a:r>
                      <a:r>
                        <a:rPr lang="en-US" altLang="ko-KR" sz="1050" u="none" strike="noStrike" cap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sz="1050" u="none" strike="noStrike" cap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연결되는 기능: 실시간 주차 정보 제공</a:t>
                      </a:r>
                      <a:endParaRPr sz="1050" u="none" strike="noStrike" cap="none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63375" marR="63375" marT="17525" marB="175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68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u="none" strike="noStrike" cap="non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요구사항 명</a:t>
                      </a:r>
                      <a:endParaRPr sz="105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63375" marR="63375" marT="17525" marB="175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u="none" strike="noStrike" cap="none" dirty="0">
                          <a:latin typeface="+mn-ea"/>
                          <a:ea typeface="+mn-ea"/>
                        </a:rPr>
                        <a:t>대상자별 제공 서비스 구현</a:t>
                      </a:r>
                      <a:endParaRPr sz="1050" u="none" strike="noStrike" cap="none" dirty="0"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63375" marR="63375" marT="17525" marB="175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2628DA63-9DCE-470D-8760-9CD8670040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6438" y="1312628"/>
            <a:ext cx="5791124" cy="265124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3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407" name="Google Shape;407;p30"/>
          <p:cNvCxnSpPr/>
          <p:nvPr/>
        </p:nvCxnSpPr>
        <p:spPr>
          <a:xfrm>
            <a:off x="424356" y="541195"/>
            <a:ext cx="2591728" cy="0"/>
          </a:xfrm>
          <a:prstGeom prst="straightConnector1">
            <a:avLst/>
          </a:prstGeom>
          <a:noFill/>
          <a:ln w="28575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08" name="Google Shape;408;p30"/>
          <p:cNvCxnSpPr/>
          <p:nvPr/>
        </p:nvCxnSpPr>
        <p:spPr>
          <a:xfrm>
            <a:off x="3275856" y="548680"/>
            <a:ext cx="5328592" cy="0"/>
          </a:xfrm>
          <a:prstGeom prst="straightConnector1">
            <a:avLst/>
          </a:prstGeom>
          <a:noFill/>
          <a:ln w="28575" cap="flat" cmpd="sng">
            <a:solidFill>
              <a:srgbClr val="3B5AA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09" name="Google Shape;409;p30"/>
          <p:cNvSpPr txBox="1"/>
          <p:nvPr/>
        </p:nvSpPr>
        <p:spPr>
          <a:xfrm>
            <a:off x="323528" y="692696"/>
            <a:ext cx="2880320" cy="296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algun Gothic"/>
              <a:buNone/>
            </a:pPr>
            <a:r>
              <a:rPr lang="ko-KR" sz="1700" b="1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| 화면 설계서</a:t>
            </a:r>
            <a:endParaRPr sz="17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10" name="Google Shape;410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p3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Google Shape;412;p30"/>
          <p:cNvSpPr/>
          <p:nvPr/>
        </p:nvSpPr>
        <p:spPr>
          <a:xfrm rot="10800000" flipH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413" name="Google Shape;413;p30"/>
          <p:cNvGraphicFramePr/>
          <p:nvPr>
            <p:extLst>
              <p:ext uri="{D42A27DB-BD31-4B8C-83A1-F6EECF244321}">
                <p14:modId xmlns:p14="http://schemas.microsoft.com/office/powerpoint/2010/main" val="930471146"/>
              </p:ext>
            </p:extLst>
          </p:nvPr>
        </p:nvGraphicFramePr>
        <p:xfrm>
          <a:off x="265702" y="4293096"/>
          <a:ext cx="8612600" cy="2171869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807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05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46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u="none" strike="noStrike" cap="none" dirty="0">
                          <a:solidFill>
                            <a:srgbClr val="000000"/>
                          </a:solidFill>
                        </a:rPr>
                        <a:t>기능 번호</a:t>
                      </a:r>
                      <a:endParaRPr sz="1050" u="none" strike="noStrike" cap="none" dirty="0">
                        <a:solidFill>
                          <a:srgbClr val="000000"/>
                        </a:solidFill>
                      </a:endParaRPr>
                    </a:p>
                  </a:txBody>
                  <a:tcPr marL="63375" marR="63375" marT="17525" marB="175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u="none" strike="noStrike" cap="none"/>
                        <a:t>A09_B03</a:t>
                      </a:r>
                      <a:endParaRPr sz="105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63375" marR="63375" marT="17525" marB="175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6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u="none" strike="noStrike" cap="none" dirty="0">
                          <a:solidFill>
                            <a:srgbClr val="000000"/>
                          </a:solidFill>
                        </a:rPr>
                        <a:t>기능 명</a:t>
                      </a:r>
                      <a:endParaRPr sz="1050" u="none" strike="noStrike" cap="none" dirty="0">
                        <a:solidFill>
                          <a:srgbClr val="000000"/>
                        </a:solidFill>
                      </a:endParaRPr>
                    </a:p>
                  </a:txBody>
                  <a:tcPr marL="63375" marR="63375" marT="17525" marB="175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50" b="0" u="none" strike="noStrike" cap="none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전체 주차면의 </a:t>
                      </a:r>
                      <a:r>
                        <a:rPr lang="ko-KR" altLang="ko-KR" sz="1050" b="0" u="none" strike="noStrike" cap="none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주차</a:t>
                      </a:r>
                      <a:r>
                        <a:rPr lang="en-US" altLang="ko-KR" sz="1050" b="0" u="none" strike="noStrike" cap="none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</a:t>
                      </a:r>
                      <a:r>
                        <a:rPr lang="ko-KR" altLang="ko-KR" sz="1050" b="0" u="none" strike="noStrike" cap="none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현황 제공</a:t>
                      </a:r>
                      <a:endParaRPr sz="1050" u="none" strike="noStrike" cap="none" dirty="0">
                        <a:solidFill>
                          <a:srgbClr val="000000"/>
                        </a:solidFill>
                      </a:endParaRPr>
                    </a:p>
                  </a:txBody>
                  <a:tcPr marL="63375" marR="63375" marT="17525" marB="175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06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u="none" strike="noStrike" cap="none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기능설명</a:t>
                      </a:r>
                      <a:endParaRPr sz="1050" u="none" strike="noStrike" cap="none" dirty="0">
                        <a:solidFill>
                          <a:srgbClr val="000000"/>
                        </a:solidFill>
                      </a:endParaRPr>
                    </a:p>
                  </a:txBody>
                  <a:tcPr marL="63375" marR="63375" marT="17525" marB="175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사용자는 층별 실시간 주차 현황을 확인할 수 있음</a:t>
                      </a:r>
                      <a:endParaRPr sz="105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63375" marR="63375" marT="17525" marB="175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6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처리내용</a:t>
                      </a:r>
                      <a:endParaRPr sz="105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63375" marR="63375" marT="17525" marB="175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u="none" strike="noStrike" cap="none" dirty="0" err="1">
                          <a:solidFill>
                            <a:srgbClr val="000000"/>
                          </a:solidFill>
                        </a:rPr>
                        <a:t>RDS에</a:t>
                      </a:r>
                      <a:r>
                        <a:rPr lang="ko-KR" sz="1050" u="none" strike="noStrike" cap="none" dirty="0">
                          <a:solidFill>
                            <a:srgbClr val="000000"/>
                          </a:solidFill>
                        </a:rPr>
                        <a:t> 보관된 주차장 및 주차구역정보를 기반으로 </a:t>
                      </a:r>
                      <a:r>
                        <a:rPr lang="ko-KR" sz="1050" u="none" strike="noStrike" cap="none" dirty="0" err="1">
                          <a:solidFill>
                            <a:srgbClr val="000000"/>
                          </a:solidFill>
                        </a:rPr>
                        <a:t>DynamoDB에</a:t>
                      </a:r>
                      <a:r>
                        <a:rPr lang="ko-KR" sz="1050" u="none" strike="noStrike" cap="none" dirty="0">
                          <a:solidFill>
                            <a:srgbClr val="000000"/>
                          </a:solidFill>
                        </a:rPr>
                        <a:t> 보관된 차량의 주차정보를 시각화</a:t>
                      </a:r>
                      <a:endParaRPr dirty="0"/>
                    </a:p>
                  </a:txBody>
                  <a:tcPr marL="63375" marR="63375" marT="17525" marB="175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35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비고</a:t>
                      </a:r>
                      <a:endParaRPr sz="105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63375" marR="63375" marT="17525" marB="175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u="none" strike="noStrike" cap="none" dirty="0">
                        <a:solidFill>
                          <a:srgbClr val="000000"/>
                        </a:solidFill>
                      </a:endParaRPr>
                    </a:p>
                  </a:txBody>
                  <a:tcPr marL="63375" marR="63375" marT="17525" marB="175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68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u="none" strike="noStrike" cap="none">
                          <a:solidFill>
                            <a:srgbClr val="000000"/>
                          </a:solidFill>
                        </a:rPr>
                        <a:t>요구사항 명</a:t>
                      </a:r>
                      <a:endParaRPr sz="105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63375" marR="63375" marT="17525" marB="175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u="none" strike="noStrike" cap="none" dirty="0"/>
                        <a:t>대상자별 제공 서비스 구현</a:t>
                      </a:r>
                      <a:endParaRPr sz="1050" u="none" strike="noStrike" cap="none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63375" marR="63375" marT="17525" marB="175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14" name="그림 13">
            <a:extLst>
              <a:ext uri="{FF2B5EF4-FFF2-40B4-BE49-F238E27FC236}">
                <a16:creationId xmlns:a16="http://schemas.microsoft.com/office/drawing/2014/main" id="{885C540D-7DBB-4438-919C-DD1783D1B0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63688" y="1326548"/>
            <a:ext cx="5594243" cy="263732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31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420" name="Google Shape;420;p31"/>
          <p:cNvCxnSpPr/>
          <p:nvPr/>
        </p:nvCxnSpPr>
        <p:spPr>
          <a:xfrm>
            <a:off x="424356" y="541195"/>
            <a:ext cx="2591728" cy="0"/>
          </a:xfrm>
          <a:prstGeom prst="straightConnector1">
            <a:avLst/>
          </a:prstGeom>
          <a:noFill/>
          <a:ln w="28575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21" name="Google Shape;421;p31"/>
          <p:cNvCxnSpPr/>
          <p:nvPr/>
        </p:nvCxnSpPr>
        <p:spPr>
          <a:xfrm>
            <a:off x="3275856" y="548680"/>
            <a:ext cx="5328592" cy="0"/>
          </a:xfrm>
          <a:prstGeom prst="straightConnector1">
            <a:avLst/>
          </a:prstGeom>
          <a:noFill/>
          <a:ln w="28575" cap="flat" cmpd="sng">
            <a:solidFill>
              <a:srgbClr val="3B5AA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2" name="Google Shape;422;p31"/>
          <p:cNvSpPr txBox="1"/>
          <p:nvPr/>
        </p:nvSpPr>
        <p:spPr>
          <a:xfrm>
            <a:off x="323528" y="692696"/>
            <a:ext cx="2880320" cy="296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algun Gothic"/>
              <a:buNone/>
            </a:pPr>
            <a:r>
              <a:rPr lang="ko-KR" sz="1700" b="1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| 화면 설계서</a:t>
            </a:r>
            <a:endParaRPr sz="17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23" name="Google Shape;423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p3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>
            <a:noFill/>
          </a:ln>
        </p:spPr>
      </p:pic>
      <p:sp>
        <p:nvSpPr>
          <p:cNvPr id="425" name="Google Shape;425;p31"/>
          <p:cNvSpPr/>
          <p:nvPr/>
        </p:nvSpPr>
        <p:spPr>
          <a:xfrm rot="10800000" flipH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426" name="Google Shape;426;p31"/>
          <p:cNvGraphicFramePr/>
          <p:nvPr>
            <p:extLst>
              <p:ext uri="{D42A27DB-BD31-4B8C-83A1-F6EECF244321}">
                <p14:modId xmlns:p14="http://schemas.microsoft.com/office/powerpoint/2010/main" val="1560411472"/>
              </p:ext>
            </p:extLst>
          </p:nvPr>
        </p:nvGraphicFramePr>
        <p:xfrm>
          <a:off x="265702" y="4095372"/>
          <a:ext cx="8612600" cy="2532644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807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05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46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u="none" strike="noStrike" cap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기능 번호</a:t>
                      </a:r>
                      <a:endParaRPr sz="1050" u="none" strike="noStrike" cap="none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63375" marR="63375" marT="17525" marB="175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u="none" strike="noStrike" cap="none">
                          <a:latin typeface="+mn-ea"/>
                          <a:ea typeface="+mn-ea"/>
                        </a:rPr>
                        <a:t>A09_B03</a:t>
                      </a:r>
                      <a:endParaRPr sz="1050" u="none" strike="noStrike" cap="none"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63375" marR="63375" marT="17525" marB="175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6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u="none" strike="noStrike" cap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기능 명</a:t>
                      </a:r>
                      <a:endParaRPr sz="1050" u="none" strike="noStrike" cap="none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63375" marR="63375" marT="17525" marB="175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u="none" strike="noStrike" cap="none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Malgun Gothic"/>
                          <a:sym typeface="Malgun Gothic"/>
                        </a:rPr>
                        <a:t>로그인</a:t>
                      </a:r>
                      <a:endParaRPr sz="105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63375" marR="63375" marT="17525" marB="175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0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u="none" strike="noStrike" cap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Malgun Gothic"/>
                          <a:sym typeface="Malgun Gothic"/>
                        </a:rPr>
                        <a:t>기능설명</a:t>
                      </a:r>
                      <a:endParaRPr sz="1050" u="none" strike="noStrike" cap="none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63375" marR="63375" marT="17525" marB="175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u="none" strike="noStrike" cap="non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관리자 및 입주민이 로그인을 하면 관련 서비스 접근 권한을 제공받음.</a:t>
                      </a:r>
                      <a:endParaRPr sz="105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63375" marR="63375" marT="17525" marB="175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272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u="none" strike="noStrike" cap="none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Malgun Gothic"/>
                          <a:sym typeface="Malgun Gothic"/>
                        </a:rPr>
                        <a:t>처리내용</a:t>
                      </a:r>
                      <a:endParaRPr sz="105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63375" marR="63375" marT="17525" marB="175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u="none" strike="noStrike" cap="none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RDS에</a:t>
                      </a:r>
                      <a:r>
                        <a:rPr lang="ko-KR" sz="1050" u="none" strike="noStrike" cap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보관되어 있는 관리자 및 입주민 정보에 따라 로그인  처리</a:t>
                      </a:r>
                      <a:endParaRPr sz="1050" u="none" strike="noStrike" cap="none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l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Malgun Gothic"/>
                        <a:buNone/>
                      </a:pPr>
                      <a:r>
                        <a:rPr lang="ko-KR" sz="1050" u="none" strike="noStrike" cap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∎</a:t>
                      </a:r>
                      <a:r>
                        <a:rPr lang="en-US" altLang="ko-KR" sz="1050" u="none" strike="noStrike" cap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sz="1050" u="none" strike="noStrike" cap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관리자 로그인</a:t>
                      </a:r>
                      <a:r>
                        <a:rPr lang="en-US" altLang="ko-KR" sz="1050" u="none" strike="noStrike" cap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1050" b="0" u="none" strike="noStrike" cap="none" dirty="0">
                          <a:latin typeface="+mn-ea"/>
                          <a:ea typeface="+mn-ea"/>
                          <a:cs typeface="Malgun Gothic"/>
                          <a:sym typeface="Malgun Gothic"/>
                        </a:rPr>
                        <a:t>전체 주차면의 </a:t>
                      </a:r>
                      <a:r>
                        <a:rPr lang="ko-KR" sz="1050" b="0" u="none" strike="noStrike" cap="none" dirty="0">
                          <a:latin typeface="+mn-ea"/>
                          <a:ea typeface="+mn-ea"/>
                          <a:cs typeface="Malgun Gothic"/>
                          <a:sym typeface="Malgun Gothic"/>
                        </a:rPr>
                        <a:t>주차</a:t>
                      </a:r>
                      <a:r>
                        <a:rPr lang="en-US" altLang="ko-KR" sz="1050" b="0" u="none" strike="noStrike" cap="none" dirty="0">
                          <a:latin typeface="+mn-ea"/>
                          <a:ea typeface="+mn-ea"/>
                          <a:cs typeface="Malgun Gothic"/>
                          <a:sym typeface="Malgun Gothic"/>
                        </a:rPr>
                        <a:t> </a:t>
                      </a:r>
                      <a:r>
                        <a:rPr lang="ko-KR" sz="1050" b="0" u="none" strike="noStrike" cap="none" dirty="0">
                          <a:latin typeface="+mn-ea"/>
                          <a:ea typeface="+mn-ea"/>
                          <a:cs typeface="Malgun Gothic"/>
                          <a:sym typeface="Malgun Gothic"/>
                        </a:rPr>
                        <a:t>현황 제공, </a:t>
                      </a:r>
                      <a:r>
                        <a:rPr lang="ko-KR" altLang="en-US" sz="1050" b="0" u="none" strike="noStrike" cap="none" dirty="0">
                          <a:latin typeface="+mn-ea"/>
                          <a:ea typeface="+mn-ea"/>
                          <a:cs typeface="Malgun Gothic"/>
                          <a:sym typeface="Malgun Gothic"/>
                        </a:rPr>
                        <a:t>부정주차 차량 존재 </a:t>
                      </a:r>
                      <a:r>
                        <a:rPr lang="ko-KR" sz="1050" b="0" u="none" strike="noStrike" cap="none" dirty="0">
                          <a:latin typeface="+mn-ea"/>
                          <a:ea typeface="+mn-ea"/>
                          <a:cs typeface="Malgun Gothic"/>
                          <a:sym typeface="Malgun Gothic"/>
                        </a:rPr>
                        <a:t>시 알림</a:t>
                      </a:r>
                      <a:r>
                        <a:rPr lang="en-US" altLang="ko-KR" sz="1050" b="0" u="none" strike="noStrike" cap="none" dirty="0">
                          <a:latin typeface="+mn-ea"/>
                          <a:ea typeface="+mn-ea"/>
                          <a:cs typeface="Malgun Gothic"/>
                          <a:sym typeface="Malgun Gothic"/>
                        </a:rPr>
                        <a:t> </a:t>
                      </a:r>
                      <a:r>
                        <a:rPr lang="ko-KR" altLang="en-US" sz="1050" b="0" u="none" strike="noStrike" cap="none" dirty="0">
                          <a:latin typeface="+mn-ea"/>
                          <a:ea typeface="+mn-ea"/>
                          <a:cs typeface="Malgun Gothic"/>
                          <a:sym typeface="Malgun Gothic"/>
                        </a:rPr>
                        <a:t>및 이메일</a:t>
                      </a:r>
                      <a:r>
                        <a:rPr lang="ko-KR" sz="1050" b="0" u="none" strike="noStrike" cap="none" dirty="0">
                          <a:latin typeface="+mn-ea"/>
                          <a:ea typeface="+mn-ea"/>
                          <a:cs typeface="Malgun Gothic"/>
                          <a:sym typeface="Malgun Gothic"/>
                        </a:rPr>
                        <a:t> 제공</a:t>
                      </a:r>
                      <a:endParaRPr sz="1050" u="none" strike="noStrike" cap="none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l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Malgun Gothic"/>
                        <a:buNone/>
                      </a:pPr>
                      <a:r>
                        <a:rPr lang="ko-KR" sz="1050" u="none" strike="noStrike" cap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∎</a:t>
                      </a:r>
                      <a:r>
                        <a:rPr lang="en-US" altLang="ko-KR" sz="1050" u="none" strike="noStrike" cap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50" u="none" strike="noStrike" cap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거주자</a:t>
                      </a:r>
                      <a:r>
                        <a:rPr lang="ko-KR" sz="1050" u="none" strike="noStrike" cap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로그인</a:t>
                      </a:r>
                      <a:r>
                        <a:rPr lang="en-US" altLang="ko-KR" sz="1050" u="none" strike="noStrike" cap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1050" u="none" strike="noStrike" cap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선호 주차구역 정보</a:t>
                      </a:r>
                      <a:r>
                        <a:rPr lang="ko-KR" sz="1050" b="0" u="none" strike="noStrike" cap="none" dirty="0">
                          <a:latin typeface="+mn-ea"/>
                          <a:ea typeface="+mn-ea"/>
                          <a:cs typeface="Malgun Gothic"/>
                          <a:sym typeface="Malgun Gothic"/>
                        </a:rPr>
                        <a:t>, </a:t>
                      </a:r>
                      <a:r>
                        <a:rPr lang="ko-KR" altLang="en-US" sz="1050" u="none" strike="noStrike" cap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소유 차량 주차 위치 정보 제공</a:t>
                      </a:r>
                    </a:p>
                  </a:txBody>
                  <a:tcPr marL="63375" marR="63375" marT="17525" marB="175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35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u="none" strike="noStrike" cap="none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Malgun Gothic"/>
                          <a:sym typeface="Malgun Gothic"/>
                        </a:rPr>
                        <a:t>비고</a:t>
                      </a:r>
                      <a:endParaRPr sz="105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63375" marR="63375" marT="17525" marB="175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50"/>
                        <a:buFont typeface="Malgun Gothic"/>
                        <a:buNone/>
                      </a:pPr>
                      <a:endParaRPr sz="1050" u="none" strike="noStrike" cap="none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63375" marR="63375" marT="17525" marB="175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68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u="none" strike="noStrike" cap="non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요구사항 명</a:t>
                      </a:r>
                      <a:endParaRPr sz="105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63375" marR="63375" marT="17525" marB="175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u="none" strike="noStrike" cap="none" dirty="0">
                          <a:latin typeface="+mn-ea"/>
                          <a:ea typeface="+mn-ea"/>
                        </a:rPr>
                        <a:t>대상자별 제공 서비스 구현</a:t>
                      </a:r>
                      <a:endParaRPr sz="1050" u="none" strike="noStrike" cap="none" dirty="0"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63375" marR="63375" marT="17525" marB="175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14" name="그림 13">
            <a:extLst>
              <a:ext uri="{FF2B5EF4-FFF2-40B4-BE49-F238E27FC236}">
                <a16:creationId xmlns:a16="http://schemas.microsoft.com/office/drawing/2014/main" id="{C8CF466C-EFDE-4727-BB21-E4D95A9DFE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37957" y="1225648"/>
            <a:ext cx="5468086" cy="260650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32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433" name="Google Shape;433;p32"/>
          <p:cNvCxnSpPr/>
          <p:nvPr/>
        </p:nvCxnSpPr>
        <p:spPr>
          <a:xfrm>
            <a:off x="424356" y="541195"/>
            <a:ext cx="2591728" cy="0"/>
          </a:xfrm>
          <a:prstGeom prst="straightConnector1">
            <a:avLst/>
          </a:prstGeom>
          <a:noFill/>
          <a:ln w="28575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34" name="Google Shape;434;p32"/>
          <p:cNvCxnSpPr/>
          <p:nvPr/>
        </p:nvCxnSpPr>
        <p:spPr>
          <a:xfrm>
            <a:off x="3275856" y="548680"/>
            <a:ext cx="5328592" cy="0"/>
          </a:xfrm>
          <a:prstGeom prst="straightConnector1">
            <a:avLst/>
          </a:prstGeom>
          <a:noFill/>
          <a:ln w="28575" cap="flat" cmpd="sng">
            <a:solidFill>
              <a:srgbClr val="3B5AA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35" name="Google Shape;435;p32"/>
          <p:cNvSpPr txBox="1"/>
          <p:nvPr/>
        </p:nvSpPr>
        <p:spPr>
          <a:xfrm>
            <a:off x="323528" y="692696"/>
            <a:ext cx="2880320" cy="296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algun Gothic"/>
              <a:buNone/>
            </a:pPr>
            <a:r>
              <a:rPr lang="ko-KR" sz="1700" b="1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| 화면 설계서</a:t>
            </a:r>
            <a:endParaRPr sz="17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36" name="Google Shape;436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" name="Google Shape;437;p3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>
            <a:noFill/>
          </a:ln>
        </p:spPr>
      </p:pic>
      <p:sp>
        <p:nvSpPr>
          <p:cNvPr id="438" name="Google Shape;438;p32"/>
          <p:cNvSpPr/>
          <p:nvPr/>
        </p:nvSpPr>
        <p:spPr>
          <a:xfrm rot="10800000" flipH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439" name="Google Shape;439;p32"/>
          <p:cNvGraphicFramePr/>
          <p:nvPr>
            <p:extLst>
              <p:ext uri="{D42A27DB-BD31-4B8C-83A1-F6EECF244321}">
                <p14:modId xmlns:p14="http://schemas.microsoft.com/office/powerpoint/2010/main" val="3754561130"/>
              </p:ext>
            </p:extLst>
          </p:nvPr>
        </p:nvGraphicFramePr>
        <p:xfrm>
          <a:off x="265702" y="4221088"/>
          <a:ext cx="8612600" cy="2424969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807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05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46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u="none" strike="noStrike" cap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기능 번호</a:t>
                      </a:r>
                      <a:endParaRPr sz="1050" u="none" strike="noStrike" cap="none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63375" marR="63375" marT="17525" marB="175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u="none" strike="noStrike" cap="none" dirty="0">
                          <a:latin typeface="+mn-ea"/>
                          <a:ea typeface="+mn-ea"/>
                        </a:rPr>
                        <a:t>A09_B03</a:t>
                      </a:r>
                      <a:endParaRPr sz="1050" u="none" strike="noStrike" cap="none" dirty="0"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63375" marR="63375" marT="17525" marB="175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6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u="none" strike="noStrike" cap="non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기능 명</a:t>
                      </a:r>
                      <a:endParaRPr sz="105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63375" marR="63375" marT="17525" marB="175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50" u="none" strike="noStrike" cap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소유 차량</a:t>
                      </a:r>
                      <a:r>
                        <a:rPr lang="ko-KR" sz="1050" u="none" strike="noStrike" cap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주차 위치 정보 제공</a:t>
                      </a:r>
                      <a:endParaRPr sz="1050" u="none" strike="noStrike" cap="none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63375" marR="63375" marT="17525" marB="175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98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u="none" strike="noStrike" cap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Malgun Gothic"/>
                          <a:sym typeface="Malgun Gothic"/>
                        </a:rPr>
                        <a:t>기능설명</a:t>
                      </a:r>
                      <a:endParaRPr sz="1050" u="none" strike="noStrike" cap="none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63375" marR="63375" marT="17525" marB="175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u="none" strike="noStrike" cap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사용자는 자신의 차가 주차된 구역을 확인할 수 있음.</a:t>
                      </a:r>
                      <a:endParaRPr sz="1050" u="none" strike="noStrike" cap="none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63375" marR="63375" marT="17525" marB="175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0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u="none" strike="noStrike" cap="none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Malgun Gothic"/>
                          <a:sym typeface="Malgun Gothic"/>
                        </a:rPr>
                        <a:t>처리내용</a:t>
                      </a:r>
                      <a:endParaRPr sz="105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63375" marR="63375" marT="17525" marB="175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u="none" strike="noStrike" cap="none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RDS에</a:t>
                      </a:r>
                      <a:r>
                        <a:rPr lang="ko-KR" sz="1050" u="none" strike="noStrike" cap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보관되어 있는 입주민의 차량 정보를 추출</a:t>
                      </a:r>
                      <a:r>
                        <a:rPr lang="ko-KR" altLang="en-US" sz="1050" u="none" strike="noStrike" cap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한 뒤 해당 차량 정보를</a:t>
                      </a:r>
                      <a:r>
                        <a:rPr lang="ko-KR" sz="1050" u="none" strike="noStrike" cap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sz="1050" u="none" strike="noStrike" cap="none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DynamoDB에</a:t>
                      </a:r>
                      <a:r>
                        <a:rPr lang="ko-KR" altLang="en-US" sz="1050" u="none" strike="noStrike" cap="none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서</a:t>
                      </a:r>
                      <a:r>
                        <a:rPr lang="ko-KR" sz="1050" u="none" strike="noStrike" cap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조회</a:t>
                      </a:r>
                      <a:r>
                        <a:rPr lang="ko-KR" altLang="en-US" sz="1050" u="none" strike="noStrike" cap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한 후 조회 결과를 웹 화면에 제공</a:t>
                      </a:r>
                      <a:endParaRPr sz="1050" u="none" strike="noStrike" cap="none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63375" marR="63375" marT="17525" marB="175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35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u="none" strike="noStrike" cap="none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Malgun Gothic"/>
                          <a:sym typeface="Malgun Gothic"/>
                        </a:rPr>
                        <a:t>비고</a:t>
                      </a:r>
                      <a:endParaRPr sz="105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63375" marR="63375" marT="17525" marB="175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Malgun Gothic"/>
                        <a:buNone/>
                      </a:pPr>
                      <a:r>
                        <a:rPr lang="ko-KR" sz="1050" u="none" strike="noStrike" cap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∎</a:t>
                      </a:r>
                      <a:r>
                        <a:rPr lang="en-US" altLang="ko-KR" sz="1050" u="none" strike="noStrike" cap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sz="1050" u="none" strike="noStrike" cap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선행필수기능 및 예외사항: </a:t>
                      </a:r>
                      <a:r>
                        <a:rPr lang="ko-KR" altLang="en-US" sz="1050" u="none" strike="noStrike" cap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거주자가</a:t>
                      </a:r>
                      <a:r>
                        <a:rPr lang="ko-KR" sz="1050" u="none" strike="noStrike" cap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로그인한 경우 기능 제공, 로그인을 하지 않은 경우 </a:t>
                      </a:r>
                      <a:r>
                        <a:rPr lang="ko-KR" sz="1050" u="none" strike="noStrike" cap="none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Malgun Gothic"/>
                          <a:sym typeface="Malgun Gothic"/>
                        </a:rPr>
                        <a:t>팝업창</a:t>
                      </a:r>
                      <a:r>
                        <a:rPr lang="ko-KR" sz="1050" u="none" strike="noStrike" cap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띄움</a:t>
                      </a:r>
                      <a:endParaRPr sz="1050" u="none" strike="noStrike" cap="none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63375" marR="63375" marT="17525" marB="175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68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u="none" strike="noStrike" cap="non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요구사항 명</a:t>
                      </a:r>
                      <a:endParaRPr sz="105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63375" marR="63375" marT="17525" marB="175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u="none" strike="noStrike" cap="none" dirty="0">
                          <a:latin typeface="+mn-ea"/>
                          <a:ea typeface="+mn-ea"/>
                        </a:rPr>
                        <a:t>대상자별 제공 서비스 구현</a:t>
                      </a:r>
                      <a:endParaRPr sz="1050" u="none" strike="noStrike" cap="none" dirty="0"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63375" marR="63375" marT="17525" marB="175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BBA00C67-2DA1-4C43-BCA6-1E5DAA4921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49202" y="1294763"/>
            <a:ext cx="5645596" cy="269953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33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446" name="Google Shape;446;p33"/>
          <p:cNvCxnSpPr/>
          <p:nvPr/>
        </p:nvCxnSpPr>
        <p:spPr>
          <a:xfrm>
            <a:off x="424356" y="541195"/>
            <a:ext cx="2591728" cy="0"/>
          </a:xfrm>
          <a:prstGeom prst="straightConnector1">
            <a:avLst/>
          </a:prstGeom>
          <a:noFill/>
          <a:ln w="28575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47" name="Google Shape;447;p33"/>
          <p:cNvCxnSpPr/>
          <p:nvPr/>
        </p:nvCxnSpPr>
        <p:spPr>
          <a:xfrm>
            <a:off x="3275856" y="548680"/>
            <a:ext cx="5328592" cy="0"/>
          </a:xfrm>
          <a:prstGeom prst="straightConnector1">
            <a:avLst/>
          </a:prstGeom>
          <a:noFill/>
          <a:ln w="28575" cap="flat" cmpd="sng">
            <a:solidFill>
              <a:srgbClr val="3B5AA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48" name="Google Shape;448;p33"/>
          <p:cNvSpPr txBox="1"/>
          <p:nvPr/>
        </p:nvSpPr>
        <p:spPr>
          <a:xfrm>
            <a:off x="323528" y="692696"/>
            <a:ext cx="2880320" cy="296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algun Gothic"/>
              <a:buNone/>
            </a:pPr>
            <a:r>
              <a:rPr lang="ko-KR" sz="1700" b="1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| 화면 설계서</a:t>
            </a:r>
            <a:endParaRPr sz="17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49" name="Google Shape;449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450" name="Google Shape;450;p3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33"/>
          <p:cNvSpPr/>
          <p:nvPr/>
        </p:nvSpPr>
        <p:spPr>
          <a:xfrm rot="10800000" flipH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452" name="Google Shape;452;p33"/>
          <p:cNvGraphicFramePr/>
          <p:nvPr>
            <p:extLst>
              <p:ext uri="{D42A27DB-BD31-4B8C-83A1-F6EECF244321}">
                <p14:modId xmlns:p14="http://schemas.microsoft.com/office/powerpoint/2010/main" val="3226202896"/>
              </p:ext>
            </p:extLst>
          </p:nvPr>
        </p:nvGraphicFramePr>
        <p:xfrm>
          <a:off x="265702" y="4115172"/>
          <a:ext cx="8612600" cy="2496883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807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05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333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u="none" strike="noStrike" cap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기능 번호</a:t>
                      </a:r>
                      <a:endParaRPr sz="1050" u="none" strike="noStrike" cap="none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63375" marR="63375" marT="17525" marB="175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50" u="none" strike="noStrike" cap="none" dirty="0">
                          <a:latin typeface="+mn-ea"/>
                          <a:ea typeface="+mn-ea"/>
                        </a:rPr>
                        <a:t>A09_B03</a:t>
                      </a:r>
                      <a:endParaRPr lang="en-US" altLang="ko-KR" sz="1050" u="none" strike="noStrike" cap="none" dirty="0"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63375" marR="63375" marT="17525" marB="175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6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u="none" strike="noStrike" cap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기능 명</a:t>
                      </a:r>
                      <a:endParaRPr sz="1050" u="none" strike="noStrike" cap="none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63375" marR="63375" marT="17525" marB="175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50" u="none" strike="noStrike" cap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선호 주차구역 정보 제공</a:t>
                      </a:r>
                      <a:endParaRPr sz="1050" u="none" strike="noStrike" cap="none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63375" marR="63375" marT="17525" marB="175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0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u="none" strike="noStrike" cap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Malgun Gothic"/>
                          <a:sym typeface="Malgun Gothic"/>
                        </a:rPr>
                        <a:t>기능설명</a:t>
                      </a:r>
                      <a:endParaRPr sz="1050" u="none" strike="noStrike" cap="none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63375" marR="63375" marT="17525" marB="175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  <a:sym typeface="Arial"/>
                        </a:rPr>
                        <a:t>거주자의 수집된 주차 데이터를 바탕으로 주차 패턴을 분석</a:t>
                      </a:r>
                      <a:r>
                        <a:rPr lang="en-US" altLang="ko-KR" sz="105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  <a:sym typeface="Arial"/>
                        </a:rPr>
                        <a:t>, </a:t>
                      </a: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  <a:sym typeface="Arial"/>
                        </a:rPr>
                        <a:t>해당 시간대 선호 주차구역의 주차 가능 예측 정보 제공</a:t>
                      </a:r>
                    </a:p>
                  </a:txBody>
                  <a:tcPr marL="63375" marR="63375" marT="17525" marB="175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196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u="none" strike="noStrike" cap="none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Malgun Gothic"/>
                          <a:sym typeface="Malgun Gothic"/>
                        </a:rPr>
                        <a:t>처리내용</a:t>
                      </a:r>
                      <a:endParaRPr sz="105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63375" marR="63375" marT="17525" marB="175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5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거주자 소유 차량을 대상으로 수집된 주</a:t>
                      </a:r>
                      <a:r>
                        <a:rPr lang="en-US" altLang="ko-KR" sz="105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·</a:t>
                      </a:r>
                      <a:r>
                        <a:rPr lang="ko-KR" altLang="en-US" sz="105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출차</a:t>
                      </a:r>
                      <a:r>
                        <a:rPr lang="ko-KR" altLang="en-US" sz="105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정보를 수집하고 해당 데이터를 통해서 거주자의 선호 주차구역 및 시간을 추출하여 </a:t>
                      </a:r>
                      <a:r>
                        <a:rPr lang="en-US" altLang="ko-KR" sz="105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RDS</a:t>
                      </a:r>
                      <a:r>
                        <a:rPr lang="ko-KR" altLang="en-US" sz="105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에 저장하고 웹 화면에 정보 제공</a:t>
                      </a:r>
                      <a:endParaRPr lang="en-US" altLang="ko-KR" sz="105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3375" marR="63375" marT="17525" marB="175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35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u="none" strike="noStrike" cap="none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Malgun Gothic"/>
                          <a:sym typeface="Malgun Gothic"/>
                        </a:rPr>
                        <a:t>비고</a:t>
                      </a:r>
                      <a:endParaRPr sz="105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63375" marR="63375" marT="17525" marB="175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Malgun Gothic"/>
                        <a:buNone/>
                        <a:tabLst/>
                        <a:defRPr/>
                      </a:pPr>
                      <a:r>
                        <a:rPr lang="ko-KR" altLang="en-US" sz="1050" u="none" strike="noStrike" cap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∎ 선행필수기능 및 예외사항</a:t>
                      </a:r>
                      <a:r>
                        <a:rPr lang="en-US" altLang="ko-KR" sz="1050" u="none" strike="noStrike" cap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1050" u="none" strike="noStrike" cap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거주자가 로그인한 경우 기능 제공</a:t>
                      </a:r>
                    </a:p>
                  </a:txBody>
                  <a:tcPr marL="63375" marR="63375" marT="17525" marB="175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68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u="none" strike="noStrike" cap="non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요구사항 명</a:t>
                      </a:r>
                      <a:endParaRPr sz="105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63375" marR="63375" marT="17525" marB="175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5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대상자별 제공 서비스 구현</a:t>
                      </a:r>
                      <a:endParaRPr lang="ko-KR" altLang="en-US" sz="1050" u="none" strike="noStrike" cap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63375" marR="63375" marT="17525" marB="175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468325AF-1813-4BD5-B491-0BD93096B2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8989" y="1218607"/>
            <a:ext cx="5786021" cy="274074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99838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33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446" name="Google Shape;446;p33"/>
          <p:cNvCxnSpPr/>
          <p:nvPr/>
        </p:nvCxnSpPr>
        <p:spPr>
          <a:xfrm>
            <a:off x="424356" y="541195"/>
            <a:ext cx="2591728" cy="0"/>
          </a:xfrm>
          <a:prstGeom prst="straightConnector1">
            <a:avLst/>
          </a:prstGeom>
          <a:noFill/>
          <a:ln w="28575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47" name="Google Shape;447;p33"/>
          <p:cNvCxnSpPr/>
          <p:nvPr/>
        </p:nvCxnSpPr>
        <p:spPr>
          <a:xfrm>
            <a:off x="3275856" y="548680"/>
            <a:ext cx="5328592" cy="0"/>
          </a:xfrm>
          <a:prstGeom prst="straightConnector1">
            <a:avLst/>
          </a:prstGeom>
          <a:noFill/>
          <a:ln w="28575" cap="flat" cmpd="sng">
            <a:solidFill>
              <a:srgbClr val="3B5AA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48" name="Google Shape;448;p33"/>
          <p:cNvSpPr txBox="1"/>
          <p:nvPr/>
        </p:nvSpPr>
        <p:spPr>
          <a:xfrm>
            <a:off x="323528" y="692696"/>
            <a:ext cx="2880320" cy="296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algun Gothic"/>
              <a:buNone/>
            </a:pPr>
            <a:r>
              <a:rPr lang="ko-KR" sz="1700" b="1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| 화면 설계서</a:t>
            </a:r>
            <a:endParaRPr sz="17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49" name="Google Shape;449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450" name="Google Shape;450;p3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33"/>
          <p:cNvSpPr/>
          <p:nvPr/>
        </p:nvSpPr>
        <p:spPr>
          <a:xfrm rot="10800000" flipH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452" name="Google Shape;452;p33"/>
          <p:cNvGraphicFramePr/>
          <p:nvPr>
            <p:extLst>
              <p:ext uri="{D42A27DB-BD31-4B8C-83A1-F6EECF244321}">
                <p14:modId xmlns:p14="http://schemas.microsoft.com/office/powerpoint/2010/main" val="1904156146"/>
              </p:ext>
            </p:extLst>
          </p:nvPr>
        </p:nvGraphicFramePr>
        <p:xfrm>
          <a:off x="265702" y="4138032"/>
          <a:ext cx="8612600" cy="2497899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807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05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333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u="none" strike="noStrike" cap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기능 번호</a:t>
                      </a:r>
                      <a:endParaRPr sz="1050" u="none" strike="noStrike" cap="none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63375" marR="63375" marT="17525" marB="175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50" u="none" strike="noStrike" cap="none" dirty="0">
                          <a:latin typeface="+mn-ea"/>
                          <a:ea typeface="+mn-ea"/>
                        </a:rPr>
                        <a:t>A10_B02</a:t>
                      </a:r>
                      <a:endParaRPr lang="en-US" altLang="ko-KR" sz="1050" u="none" strike="noStrike" cap="none" dirty="0"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63375" marR="63375" marT="17525" marB="175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6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u="none" strike="noStrike" cap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기능 명</a:t>
                      </a:r>
                      <a:endParaRPr sz="1050" u="none" strike="noStrike" cap="none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63375" marR="63375" marT="17525" marB="175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50" u="none" strike="noStrike" cap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부정주차 차량</a:t>
                      </a:r>
                      <a:r>
                        <a:rPr lang="ko-KR" sz="1050" u="none" strike="noStrike" cap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정보 제공</a:t>
                      </a:r>
                      <a:endParaRPr sz="1050" u="none" strike="noStrike" cap="none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63375" marR="63375" marT="17525" marB="175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0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u="none" strike="noStrike" cap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Malgun Gothic"/>
                          <a:sym typeface="Malgun Gothic"/>
                        </a:rPr>
                        <a:t>기능설명</a:t>
                      </a:r>
                      <a:endParaRPr sz="1050" u="none" strike="noStrike" cap="none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63375" marR="63375" marT="17525" marB="175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50" u="none" strike="noStrike" cap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비 장애인 차량이 장애인 전용 주차 구역에 주차한 경우</a:t>
                      </a:r>
                      <a:r>
                        <a:rPr lang="en-US" altLang="ko-KR" sz="1050" u="none" strike="noStrike" cap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50" u="none" strike="noStrike" cap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비 전기자동차가 전기자동차 전용 주차 구역에 주차한 경우 이를 인식하여 관리자에게 이메일 전송 및 알람 제공</a:t>
                      </a:r>
                      <a:endParaRPr dirty="0">
                        <a:latin typeface="+mn-ea"/>
                        <a:ea typeface="+mn-ea"/>
                      </a:endParaRPr>
                    </a:p>
                  </a:txBody>
                  <a:tcPr marL="63375" marR="63375" marT="17525" marB="175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196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u="none" strike="noStrike" cap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Malgun Gothic"/>
                          <a:sym typeface="Malgun Gothic"/>
                        </a:rPr>
                        <a:t>처리내용</a:t>
                      </a:r>
                      <a:endParaRPr sz="1050" u="none" strike="noStrike" cap="none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63375" marR="63375" marT="17525" marB="175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u="none" strike="noStrike" cap="none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DynamoDB에</a:t>
                      </a:r>
                      <a:r>
                        <a:rPr lang="ko-KR" sz="1050" u="none" strike="noStrike" cap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저장된 차량 정보와 </a:t>
                      </a:r>
                      <a:r>
                        <a:rPr lang="ko-KR" sz="1050" u="none" strike="noStrike" cap="none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RDS에</a:t>
                      </a:r>
                      <a:r>
                        <a:rPr lang="ko-KR" sz="1050" u="none" strike="noStrike" cap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보관된 주차구역 정보를 비교하여 </a:t>
                      </a:r>
                      <a:r>
                        <a:rPr lang="ko-KR" altLang="en-US" sz="1050" u="none" strike="noStrike" cap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부정주차를 한 경우 웹 화면에 정보 제공</a:t>
                      </a:r>
                      <a:endParaRPr dirty="0">
                        <a:latin typeface="+mn-ea"/>
                        <a:ea typeface="+mn-ea"/>
                      </a:endParaRPr>
                    </a:p>
                  </a:txBody>
                  <a:tcPr marL="63375" marR="63375" marT="17525" marB="175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35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u="none" strike="noStrike" cap="none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Malgun Gothic"/>
                          <a:sym typeface="Malgun Gothic"/>
                        </a:rPr>
                        <a:t>비고</a:t>
                      </a:r>
                      <a:endParaRPr sz="105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63375" marR="63375" marT="17525" marB="175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Malgun Gothic"/>
                        <a:buNone/>
                      </a:pPr>
                      <a:r>
                        <a:rPr lang="ko-KR" sz="1050" u="none" strike="noStrike" cap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∎</a:t>
                      </a:r>
                      <a:r>
                        <a:rPr lang="en-US" altLang="ko-KR" sz="1050" u="none" strike="noStrike" cap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sz="1050" u="none" strike="noStrike" cap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선행필수기능 및 예외사항: 관리자가 로그인한 경우 기능 제공</a:t>
                      </a:r>
                      <a:endParaRPr sz="1050" u="none" strike="noStrike" cap="none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63375" marR="63375" marT="17525" marB="175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68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u="none" strike="noStrike" cap="non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요구사항 명</a:t>
                      </a:r>
                      <a:endParaRPr sz="105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63375" marR="63375" marT="17525" marB="175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50" u="none" strike="noStrike" cap="none" dirty="0">
                          <a:latin typeface="+mn-ea"/>
                          <a:ea typeface="+mn-ea"/>
                        </a:rPr>
                        <a:t>부정주차 정보 저장 및 제공</a:t>
                      </a:r>
                      <a:endParaRPr lang="ko-KR" altLang="en-US" sz="1050" u="none" strike="noStrike" cap="none" dirty="0"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63375" marR="63375" marT="17525" marB="175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6592385E-B8E3-4557-BA71-02D536FD60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1278" y="1213789"/>
            <a:ext cx="5781444" cy="276884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33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446" name="Google Shape;446;p33"/>
          <p:cNvCxnSpPr/>
          <p:nvPr/>
        </p:nvCxnSpPr>
        <p:spPr>
          <a:xfrm>
            <a:off x="424356" y="541195"/>
            <a:ext cx="2591728" cy="0"/>
          </a:xfrm>
          <a:prstGeom prst="straightConnector1">
            <a:avLst/>
          </a:prstGeom>
          <a:noFill/>
          <a:ln w="28575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47" name="Google Shape;447;p33"/>
          <p:cNvCxnSpPr/>
          <p:nvPr/>
        </p:nvCxnSpPr>
        <p:spPr>
          <a:xfrm>
            <a:off x="3275856" y="548680"/>
            <a:ext cx="5328592" cy="0"/>
          </a:xfrm>
          <a:prstGeom prst="straightConnector1">
            <a:avLst/>
          </a:prstGeom>
          <a:noFill/>
          <a:ln w="28575" cap="flat" cmpd="sng">
            <a:solidFill>
              <a:srgbClr val="3B5AA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48" name="Google Shape;448;p33"/>
          <p:cNvSpPr txBox="1"/>
          <p:nvPr/>
        </p:nvSpPr>
        <p:spPr>
          <a:xfrm>
            <a:off x="323528" y="692696"/>
            <a:ext cx="2880320" cy="296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algun Gothic"/>
              <a:buNone/>
            </a:pPr>
            <a:r>
              <a:rPr lang="ko-KR" sz="1700" b="1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| 화면 설계서</a:t>
            </a:r>
            <a:endParaRPr sz="17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49" name="Google Shape;449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450" name="Google Shape;450;p3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33"/>
          <p:cNvSpPr/>
          <p:nvPr/>
        </p:nvSpPr>
        <p:spPr>
          <a:xfrm rot="10800000" flipH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452" name="Google Shape;452;p33"/>
          <p:cNvGraphicFramePr/>
          <p:nvPr>
            <p:extLst>
              <p:ext uri="{D42A27DB-BD31-4B8C-83A1-F6EECF244321}">
                <p14:modId xmlns:p14="http://schemas.microsoft.com/office/powerpoint/2010/main" val="1986554615"/>
              </p:ext>
            </p:extLst>
          </p:nvPr>
        </p:nvGraphicFramePr>
        <p:xfrm>
          <a:off x="265702" y="4138032"/>
          <a:ext cx="8612600" cy="2424994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807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05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333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u="none" strike="noStrike" cap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기능 번호</a:t>
                      </a:r>
                      <a:endParaRPr sz="1050" u="none" strike="noStrike" cap="none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63375" marR="63375" marT="17525" marB="175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50" u="none" strike="noStrike" cap="none" dirty="0">
                          <a:latin typeface="+mn-ea"/>
                          <a:ea typeface="+mn-ea"/>
                        </a:rPr>
                        <a:t>A10_B02</a:t>
                      </a:r>
                      <a:endParaRPr lang="en-US" altLang="ko-KR" sz="1050" u="none" strike="noStrike" cap="none" dirty="0"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63375" marR="63375" marT="17525" marB="175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6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u="none" strike="noStrike" cap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기능 명</a:t>
                      </a:r>
                      <a:endParaRPr sz="1050" u="none" strike="noStrike" cap="none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63375" marR="63375" marT="17525" marB="175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50" u="none" strike="noStrike" cap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전체 부정 주차 기록 제공</a:t>
                      </a:r>
                      <a:endParaRPr sz="1050" u="none" strike="noStrike" cap="none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63375" marR="63375" marT="17525" marB="175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0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u="none" strike="noStrike" cap="none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Malgun Gothic"/>
                          <a:sym typeface="Malgun Gothic"/>
                        </a:rPr>
                        <a:t>기능설명</a:t>
                      </a:r>
                      <a:endParaRPr sz="105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63375" marR="63375" marT="17525" marB="175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5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부정주차에 대한 모든 기록을 조회하여 관리자에게 제공</a:t>
                      </a:r>
                      <a:endParaRPr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3375" marR="63375" marT="17525" marB="175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196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u="none" strike="noStrike" cap="none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Malgun Gothic"/>
                          <a:sym typeface="Malgun Gothic"/>
                        </a:rPr>
                        <a:t>처리내용</a:t>
                      </a:r>
                      <a:endParaRPr sz="105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63375" marR="63375" marT="17525" marB="175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u="none" strike="noStrike" cap="none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RDS에</a:t>
                      </a:r>
                      <a:r>
                        <a:rPr lang="ko-KR" sz="105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보관된 </a:t>
                      </a:r>
                      <a:r>
                        <a:rPr lang="ko-KR" altLang="en-US" sz="105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부정주차 차량 </a:t>
                      </a:r>
                      <a:r>
                        <a:rPr lang="ko-KR" sz="105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정보</a:t>
                      </a:r>
                      <a:r>
                        <a:rPr lang="ko-KR" altLang="en-US" sz="105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를 조회하여 웹 화면에 정보 제공</a:t>
                      </a:r>
                      <a:endParaRPr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3375" marR="63375" marT="17525" marB="175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35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u="none" strike="noStrike" cap="none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Malgun Gothic"/>
                          <a:sym typeface="Malgun Gothic"/>
                        </a:rPr>
                        <a:t>비고</a:t>
                      </a:r>
                      <a:endParaRPr sz="105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63375" marR="63375" marT="17525" marB="175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Malgun Gothic"/>
                        <a:buNone/>
                      </a:pPr>
                      <a:r>
                        <a:rPr lang="ko-KR" sz="105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∎</a:t>
                      </a:r>
                      <a:r>
                        <a:rPr lang="en-US" altLang="ko-KR" sz="105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sz="105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선행필수기능 및 예외사항: 관리자가 로그인한 경우 기능 제공</a:t>
                      </a:r>
                      <a:endParaRPr sz="1050" u="none" strike="noStrike" cap="none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3375" marR="63375" marT="17525" marB="175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68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u="none" strike="noStrike" cap="non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요구사항 명</a:t>
                      </a:r>
                      <a:endParaRPr sz="105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63375" marR="63375" marT="17525" marB="175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대상자별 제공 서비스 구현</a:t>
                      </a:r>
                      <a:endParaRPr sz="1050" u="none" strike="noStrike" cap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63375" marR="63375" marT="17525" marB="175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6619FFCB-7645-4D00-A388-A086517687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5520" y="1200535"/>
            <a:ext cx="5812960" cy="274874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90399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33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446" name="Google Shape;446;p33"/>
          <p:cNvCxnSpPr/>
          <p:nvPr/>
        </p:nvCxnSpPr>
        <p:spPr>
          <a:xfrm>
            <a:off x="424356" y="541195"/>
            <a:ext cx="2591728" cy="0"/>
          </a:xfrm>
          <a:prstGeom prst="straightConnector1">
            <a:avLst/>
          </a:prstGeom>
          <a:noFill/>
          <a:ln w="28575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47" name="Google Shape;447;p33"/>
          <p:cNvCxnSpPr/>
          <p:nvPr/>
        </p:nvCxnSpPr>
        <p:spPr>
          <a:xfrm>
            <a:off x="3275856" y="548680"/>
            <a:ext cx="5328592" cy="0"/>
          </a:xfrm>
          <a:prstGeom prst="straightConnector1">
            <a:avLst/>
          </a:prstGeom>
          <a:noFill/>
          <a:ln w="28575" cap="flat" cmpd="sng">
            <a:solidFill>
              <a:srgbClr val="3B5AA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48" name="Google Shape;448;p33"/>
          <p:cNvSpPr txBox="1"/>
          <p:nvPr/>
        </p:nvSpPr>
        <p:spPr>
          <a:xfrm>
            <a:off x="323528" y="692696"/>
            <a:ext cx="2880320" cy="296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algun Gothic"/>
              <a:buNone/>
            </a:pPr>
            <a:r>
              <a:rPr lang="ko-KR" sz="1700" b="1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| 화면 설계서</a:t>
            </a:r>
            <a:endParaRPr sz="17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49" name="Google Shape;449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450" name="Google Shape;450;p3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33"/>
          <p:cNvSpPr/>
          <p:nvPr/>
        </p:nvSpPr>
        <p:spPr>
          <a:xfrm rot="10800000" flipH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452" name="Google Shape;452;p33"/>
          <p:cNvGraphicFramePr/>
          <p:nvPr>
            <p:extLst>
              <p:ext uri="{D42A27DB-BD31-4B8C-83A1-F6EECF244321}">
                <p14:modId xmlns:p14="http://schemas.microsoft.com/office/powerpoint/2010/main" val="3980510597"/>
              </p:ext>
            </p:extLst>
          </p:nvPr>
        </p:nvGraphicFramePr>
        <p:xfrm>
          <a:off x="265702" y="4077072"/>
          <a:ext cx="8612600" cy="2424994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807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05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333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u="none" strike="noStrike" cap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기능 번호</a:t>
                      </a:r>
                      <a:endParaRPr sz="1050" u="none" strike="noStrike" cap="none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63375" marR="63375" marT="17525" marB="175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50" u="none" strike="noStrike" cap="none" dirty="0">
                          <a:latin typeface="+mn-ea"/>
                          <a:ea typeface="+mn-ea"/>
                        </a:rPr>
                        <a:t>A11_B04</a:t>
                      </a:r>
                      <a:endParaRPr lang="en-US" altLang="ko-KR" sz="1050" u="none" strike="noStrike" cap="none" dirty="0"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63375" marR="63375" marT="17525" marB="175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6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u="none" strike="noStrike" cap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기능 명</a:t>
                      </a:r>
                      <a:endParaRPr sz="1050" u="none" strike="noStrike" cap="none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63375" marR="63375" marT="17525" marB="175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50" u="none" strike="noStrike" cap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시간대별 주차구역 점유율 정보 제공</a:t>
                      </a:r>
                      <a:endParaRPr sz="1050" u="none" strike="noStrike" cap="none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63375" marR="63375" marT="17525" marB="175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0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u="none" strike="noStrike" cap="none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Malgun Gothic"/>
                          <a:sym typeface="Malgun Gothic"/>
                        </a:rPr>
                        <a:t>기능설명</a:t>
                      </a:r>
                      <a:endParaRPr sz="105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63375" marR="63375" marT="17525" marB="175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  <a:sym typeface="Arial"/>
                        </a:rPr>
                        <a:t>관리자인 경우</a:t>
                      </a:r>
                      <a:r>
                        <a:rPr lang="en-US" altLang="ko-KR" sz="105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  <a:sym typeface="Arial"/>
                        </a:rPr>
                        <a:t>, </a:t>
                      </a: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  <a:sym typeface="Arial"/>
                        </a:rPr>
                        <a:t>단위 기간 동안의 주차구역 점유율에 대한 통계 정보 제공 </a:t>
                      </a:r>
                    </a:p>
                  </a:txBody>
                  <a:tcPr marL="63375" marR="63375" marT="17525" marB="175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196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u="none" strike="noStrike" cap="none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Malgun Gothic"/>
                          <a:sym typeface="Malgun Gothic"/>
                        </a:rPr>
                        <a:t>처리내용</a:t>
                      </a:r>
                      <a:endParaRPr sz="105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63375" marR="63375" marT="17525" marB="175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5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DynamoDB</a:t>
                      </a:r>
                      <a:r>
                        <a:rPr lang="ko-KR" altLang="en-US" sz="105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에 저장된 주</a:t>
                      </a:r>
                      <a:r>
                        <a:rPr lang="en-US" altLang="ko-KR" sz="105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·</a:t>
                      </a:r>
                      <a:r>
                        <a:rPr lang="ko-KR" altLang="en-US" sz="105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출차</a:t>
                      </a:r>
                      <a:r>
                        <a:rPr lang="ko-KR" altLang="en-US" sz="105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정보를 활용하여 시간대별 주차구역의 점유율을 추출하고</a:t>
                      </a:r>
                      <a:r>
                        <a:rPr lang="en-US" altLang="ko-KR" sz="105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105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이를 </a:t>
                      </a:r>
                      <a:r>
                        <a:rPr lang="en-US" altLang="ko-KR" sz="105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RDS</a:t>
                      </a:r>
                      <a:r>
                        <a:rPr lang="ko-KR" altLang="en-US" sz="105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에 저장한 뒤 웹 화면에 전체</a:t>
                      </a:r>
                      <a:r>
                        <a:rPr lang="en-US" altLang="ko-KR" sz="105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05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거주자 및 관리자</a:t>
                      </a:r>
                      <a:r>
                        <a:rPr lang="en-US" altLang="ko-KR" sz="105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 </a:t>
                      </a:r>
                      <a:r>
                        <a:rPr lang="ko-KR" altLang="en-US" sz="105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점유 현황</a:t>
                      </a:r>
                      <a:r>
                        <a:rPr lang="en-US" altLang="ko-KR" sz="105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5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거주자 점유 현황</a:t>
                      </a:r>
                      <a:r>
                        <a:rPr lang="en-US" altLang="ko-KR" sz="105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5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방문자 점유 현황 정보 제공</a:t>
                      </a:r>
                      <a:endParaRPr lang="en-US" altLang="ko-KR" sz="105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3375" marR="63375" marT="17525" marB="175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35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u="none" strike="noStrike" cap="none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Malgun Gothic"/>
                          <a:sym typeface="Malgun Gothic"/>
                        </a:rPr>
                        <a:t>비고</a:t>
                      </a:r>
                      <a:endParaRPr sz="105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63375" marR="63375" marT="17525" marB="175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Malgun Gothic"/>
                        <a:buNone/>
                      </a:pPr>
                      <a:r>
                        <a:rPr lang="ko-KR" sz="105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∎</a:t>
                      </a:r>
                      <a:r>
                        <a:rPr lang="en-US" altLang="ko-KR" sz="105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sz="105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선행필수기능 및 예외사항: 관리자가 로그인한 경우 기능 제공</a:t>
                      </a:r>
                      <a:endParaRPr sz="1050" u="none" strike="noStrike" cap="none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3375" marR="63375" marT="17525" marB="175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68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u="none" strike="noStrike" cap="non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요구사항 명</a:t>
                      </a:r>
                      <a:endParaRPr sz="105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63375" marR="63375" marT="17525" marB="175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50" u="none" strike="noStrike" cap="none" dirty="0">
                          <a:latin typeface="+mn-ea"/>
                          <a:ea typeface="+mn-ea"/>
                        </a:rPr>
                        <a:t>분석 및 예측 정보 저장 및 제공</a:t>
                      </a:r>
                      <a:endParaRPr lang="ko-KR" altLang="en-US" sz="1050" u="none" strike="noStrike" cap="none" dirty="0"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63375" marR="63375" marT="17525" marB="175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4CB7EA7B-382A-4325-A8B2-6C5FA223D3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1610" y="1241377"/>
            <a:ext cx="6240780" cy="270163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458761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33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446" name="Google Shape;446;p33"/>
          <p:cNvCxnSpPr/>
          <p:nvPr/>
        </p:nvCxnSpPr>
        <p:spPr>
          <a:xfrm>
            <a:off x="424356" y="541195"/>
            <a:ext cx="2591728" cy="0"/>
          </a:xfrm>
          <a:prstGeom prst="straightConnector1">
            <a:avLst/>
          </a:prstGeom>
          <a:noFill/>
          <a:ln w="28575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47" name="Google Shape;447;p33"/>
          <p:cNvCxnSpPr/>
          <p:nvPr/>
        </p:nvCxnSpPr>
        <p:spPr>
          <a:xfrm>
            <a:off x="3275856" y="548680"/>
            <a:ext cx="5328592" cy="0"/>
          </a:xfrm>
          <a:prstGeom prst="straightConnector1">
            <a:avLst/>
          </a:prstGeom>
          <a:noFill/>
          <a:ln w="28575" cap="flat" cmpd="sng">
            <a:solidFill>
              <a:srgbClr val="3B5AA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48" name="Google Shape;448;p33"/>
          <p:cNvSpPr txBox="1"/>
          <p:nvPr/>
        </p:nvSpPr>
        <p:spPr>
          <a:xfrm>
            <a:off x="323528" y="692696"/>
            <a:ext cx="2880320" cy="296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algun Gothic"/>
              <a:buNone/>
            </a:pPr>
            <a:r>
              <a:rPr lang="ko-KR" sz="1700" b="1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| 화면 설계서</a:t>
            </a:r>
            <a:endParaRPr sz="17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49" name="Google Shape;449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450" name="Google Shape;450;p3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33"/>
          <p:cNvSpPr/>
          <p:nvPr/>
        </p:nvSpPr>
        <p:spPr>
          <a:xfrm rot="10800000" flipH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452" name="Google Shape;452;p33"/>
          <p:cNvGraphicFramePr/>
          <p:nvPr>
            <p:extLst>
              <p:ext uri="{D42A27DB-BD31-4B8C-83A1-F6EECF244321}">
                <p14:modId xmlns:p14="http://schemas.microsoft.com/office/powerpoint/2010/main" val="3193151282"/>
              </p:ext>
            </p:extLst>
          </p:nvPr>
        </p:nvGraphicFramePr>
        <p:xfrm>
          <a:off x="265702" y="4077072"/>
          <a:ext cx="8612600" cy="2424994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807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05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333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u="none" strike="noStrike" cap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기능 번호</a:t>
                      </a:r>
                      <a:endParaRPr sz="1050" u="none" strike="noStrike" cap="none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63375" marR="63375" marT="17525" marB="175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50" u="none" strike="noStrike" cap="none" dirty="0">
                          <a:latin typeface="+mn-ea"/>
                          <a:ea typeface="+mn-ea"/>
                        </a:rPr>
                        <a:t>A09_B03</a:t>
                      </a:r>
                      <a:endParaRPr lang="en-US" altLang="ko-KR" sz="1050" u="none" strike="noStrike" cap="none" dirty="0"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63375" marR="63375" marT="17525" marB="175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6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u="none" strike="noStrike" cap="non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기능 명</a:t>
                      </a:r>
                      <a:endParaRPr sz="105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63375" marR="63375" marT="17525" marB="175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50" u="none" strike="noStrike" cap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추천 주차구역 제공</a:t>
                      </a:r>
                      <a:endParaRPr sz="1050" u="none" strike="noStrike" cap="none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63375" marR="63375" marT="17525" marB="175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0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u="none" strike="noStrike" cap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Malgun Gothic"/>
                          <a:sym typeface="Malgun Gothic"/>
                        </a:rPr>
                        <a:t>기능설명</a:t>
                      </a:r>
                      <a:endParaRPr sz="1050" u="none" strike="noStrike" cap="none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63375" marR="63375" marT="17525" marB="175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5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  <a:sym typeface="Arial"/>
                        </a:rPr>
                        <a:t>방문자의</a:t>
                      </a:r>
                      <a:r>
                        <a:rPr lang="en-US" altLang="ko-KR" sz="105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altLang="ko-KR" sz="105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  <a:sym typeface="Arial"/>
                        </a:rPr>
                        <a:t>예정</a:t>
                      </a:r>
                      <a:r>
                        <a:rPr lang="en-US" altLang="ko-KR" sz="105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altLang="ko-KR" sz="105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  <a:sym typeface="Arial"/>
                        </a:rPr>
                        <a:t>주차</a:t>
                      </a:r>
                      <a:r>
                        <a:rPr lang="en-US" altLang="ko-KR" sz="105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altLang="ko-KR" sz="105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  <a:sym typeface="Arial"/>
                        </a:rPr>
                        <a:t>기간</a:t>
                      </a:r>
                      <a:r>
                        <a:rPr lang="en-US" altLang="ko-KR" sz="105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altLang="ko-KR" sz="105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  <a:sym typeface="Arial"/>
                        </a:rPr>
                        <a:t>정보</a:t>
                      </a:r>
                      <a:r>
                        <a:rPr lang="en-US" altLang="ko-KR" sz="105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  <a:sym typeface="Arial"/>
                        </a:rPr>
                        <a:t>및 차량 정보</a:t>
                      </a:r>
                      <a:r>
                        <a:rPr lang="en-US" altLang="ko-KR" sz="105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  <a:sym typeface="Arial"/>
                        </a:rPr>
                        <a:t>를 </a:t>
                      </a:r>
                      <a:r>
                        <a:rPr lang="en-US" altLang="ko-KR" sz="105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  <a:sym typeface="Arial"/>
                        </a:rPr>
                        <a:t>입력받아</a:t>
                      </a:r>
                      <a:r>
                        <a:rPr lang="en-US" altLang="ko-KR" sz="105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altLang="ko-KR" sz="105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  <a:sym typeface="Arial"/>
                        </a:rPr>
                        <a:t>이를</a:t>
                      </a:r>
                      <a:r>
                        <a:rPr lang="en-US" altLang="ko-KR" sz="105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altLang="ko-KR" sz="105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  <a:sym typeface="Arial"/>
                        </a:rPr>
                        <a:t>바탕으로</a:t>
                      </a:r>
                      <a:r>
                        <a:rPr lang="en-US" altLang="ko-KR" sz="105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altLang="ko-KR" sz="105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  <a:sym typeface="Arial"/>
                        </a:rPr>
                        <a:t>거주자의</a:t>
                      </a:r>
                      <a:r>
                        <a:rPr lang="en-US" altLang="ko-KR" sz="105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altLang="ko-KR" sz="105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  <a:sym typeface="Arial"/>
                        </a:rPr>
                        <a:t>활용도가</a:t>
                      </a:r>
                      <a:r>
                        <a:rPr lang="en-US" altLang="ko-KR" sz="105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altLang="ko-KR" sz="105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  <a:sym typeface="Arial"/>
                        </a:rPr>
                        <a:t>낮은</a:t>
                      </a:r>
                      <a:r>
                        <a:rPr lang="en-US" altLang="ko-KR" sz="105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altLang="ko-KR" sz="105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  <a:sym typeface="Arial"/>
                        </a:rPr>
                        <a:t>주차구역</a:t>
                      </a:r>
                      <a:r>
                        <a:rPr lang="en-US" altLang="ko-KR" sz="105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altLang="ko-KR" sz="105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  <a:sym typeface="Arial"/>
                        </a:rPr>
                        <a:t>추천</a:t>
                      </a:r>
                      <a:endParaRPr sz="1050" dirty="0">
                        <a:latin typeface="+mn-ea"/>
                        <a:ea typeface="+mn-ea"/>
                      </a:endParaRPr>
                    </a:p>
                  </a:txBody>
                  <a:tcPr marL="63375" marR="63375" marT="17525" marB="175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196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u="none" strike="noStrike" cap="none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Malgun Gothic"/>
                          <a:sym typeface="Malgun Gothic"/>
                        </a:rPr>
                        <a:t>처리내용</a:t>
                      </a:r>
                      <a:endParaRPr sz="105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63375" marR="63375" marT="17525" marB="175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5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앞서 추출한 거주자의 </a:t>
                      </a:r>
                      <a:r>
                        <a:rPr lang="ko-KR" altLang="en-US" sz="1050" u="none" strike="noStrike" cap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시간대별 주차구역 점유율을</a:t>
                      </a:r>
                      <a:r>
                        <a:rPr lang="ko-KR" altLang="en-US" sz="105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바탕으로 방문자가 </a:t>
                      </a:r>
                      <a:r>
                        <a:rPr lang="en-US" altLang="ko-KR" sz="105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  <a:sym typeface="Arial"/>
                        </a:rPr>
                        <a:t>예정</a:t>
                      </a:r>
                      <a:r>
                        <a:rPr lang="en-US" altLang="ko-KR" sz="105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altLang="ko-KR" sz="105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  <a:sym typeface="Arial"/>
                        </a:rPr>
                        <a:t>주차</a:t>
                      </a:r>
                      <a:r>
                        <a:rPr lang="en-US" altLang="ko-KR" sz="105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altLang="ko-KR" sz="105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  <a:sym typeface="Arial"/>
                        </a:rPr>
                        <a:t>기간</a:t>
                      </a:r>
                      <a:r>
                        <a:rPr lang="en-US" altLang="ko-KR" sz="105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altLang="ko-KR" sz="105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  <a:sym typeface="Arial"/>
                        </a:rPr>
                        <a:t>정보</a:t>
                      </a:r>
                      <a:r>
                        <a:rPr lang="en-US" altLang="ko-KR" sz="105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  <a:sym typeface="Arial"/>
                        </a:rPr>
                        <a:t>및 차량 정보</a:t>
                      </a:r>
                      <a:r>
                        <a:rPr lang="en-US" altLang="ko-KR" sz="105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  <a:sym typeface="Arial"/>
                        </a:rPr>
                        <a:t>를 </a:t>
                      </a: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  <a:sym typeface="Arial"/>
                        </a:rPr>
                        <a:t>입력하면 이를 바탕으로 거주자의 활용도가 낮은 주차구역을 추천</a:t>
                      </a:r>
                      <a:endParaRPr lang="en-US" altLang="ko-KR" sz="105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3375" marR="63375" marT="17525" marB="175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35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u="none" strike="noStrike" cap="none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Malgun Gothic"/>
                          <a:sym typeface="Malgun Gothic"/>
                        </a:rPr>
                        <a:t>비고</a:t>
                      </a:r>
                      <a:endParaRPr sz="105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63375" marR="63375" marT="17525" marB="175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Malgun Gothic"/>
                        <a:buNone/>
                      </a:pPr>
                      <a:r>
                        <a:rPr lang="ko-KR" altLang="ko-KR" sz="105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∎</a:t>
                      </a:r>
                      <a:r>
                        <a:rPr lang="en-US" altLang="ko-KR" sz="105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5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목적</a:t>
                      </a:r>
                      <a:r>
                        <a:rPr lang="en-US" altLang="ko-KR" sz="105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1050" u="none" strike="noStrike" cap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거주자의 공간 활용도 개선</a:t>
                      </a:r>
                      <a:endParaRPr sz="1050" u="none" strike="noStrike" cap="none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63375" marR="63375" marT="17525" marB="175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68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u="none" strike="noStrike" cap="non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요구사항 명</a:t>
                      </a:r>
                      <a:endParaRPr sz="105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63375" marR="63375" marT="17525" marB="175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50" u="none" strike="noStrike" cap="none" dirty="0">
                          <a:latin typeface="+mn-ea"/>
                          <a:ea typeface="+mn-ea"/>
                        </a:rPr>
                        <a:t>대상자별 제공 서비스 구현</a:t>
                      </a:r>
                      <a:endParaRPr lang="ko-KR" altLang="en-US" sz="1050" u="none" strike="noStrike" cap="none" dirty="0"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63375" marR="63375" marT="17525" marB="175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954510AC-EA46-4743-9913-DCF3F1020F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9260" y="1226227"/>
            <a:ext cx="5745480" cy="271365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0514792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0" name="Google Shape;475;p34">
            <a:extLst>
              <a:ext uri="{FF2B5EF4-FFF2-40B4-BE49-F238E27FC236}">
                <a16:creationId xmlns:a16="http://schemas.microsoft.com/office/drawing/2014/main" id="{F65D8D0A-B916-46AF-999F-ECB75DD159D8}"/>
              </a:ext>
            </a:extLst>
          </p:cNvPr>
          <p:cNvCxnSpPr/>
          <p:nvPr/>
        </p:nvCxnSpPr>
        <p:spPr>
          <a:xfrm>
            <a:off x="3428256" y="701080"/>
            <a:ext cx="5328592" cy="0"/>
          </a:xfrm>
          <a:prstGeom prst="straightConnector1">
            <a:avLst/>
          </a:prstGeom>
          <a:noFill/>
          <a:ln w="28575" cap="flat" cmpd="sng">
            <a:solidFill>
              <a:srgbClr val="3B5AA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73" name="Google Shape;473;p34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77" name="Google Shape;477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</p:spPr>
      </p:pic>
      <p:sp>
        <p:nvSpPr>
          <p:cNvPr id="479" name="Google Shape;479;p34"/>
          <p:cNvSpPr/>
          <p:nvPr/>
        </p:nvSpPr>
        <p:spPr>
          <a:xfrm rot="10800000" flipH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81" name="Google Shape;481;p34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FF82C9B2-2420-4A95-A90C-6B05054E6E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7238793"/>
              </p:ext>
            </p:extLst>
          </p:nvPr>
        </p:nvGraphicFramePr>
        <p:xfrm>
          <a:off x="3293283" y="444541"/>
          <a:ext cx="2525854" cy="1051323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525854">
                  <a:extLst>
                    <a:ext uri="{9D8B030D-6E8A-4147-A177-3AD203B41FA5}">
                      <a16:colId xmlns:a16="http://schemas.microsoft.com/office/drawing/2014/main" val="2340887191"/>
                    </a:ext>
                  </a:extLst>
                </a:gridCol>
              </a:tblGrid>
              <a:tr h="30964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/>
                        <a:t>ParkingLot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696751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     </a:t>
                      </a:r>
                      <a:r>
                        <a:rPr lang="en-US" altLang="ko-KR" sz="1400" dirty="0" err="1"/>
                        <a:t>parkingLotIndex</a:t>
                      </a:r>
                      <a:r>
                        <a:rPr lang="en-US" altLang="ko-KR" sz="1400" dirty="0"/>
                        <a:t>             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int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604431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     </a:t>
                      </a:r>
                      <a:r>
                        <a:rPr lang="en-US" altLang="ko-KR" sz="1400" dirty="0" err="1"/>
                        <a:t>complexName</a:t>
                      </a:r>
                      <a:r>
                        <a:rPr lang="en-US" altLang="ko-KR" sz="1400" dirty="0"/>
                        <a:t>  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varchar(45)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53670062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E021AA69-5834-449E-B97D-EF5D740B389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914"/>
          <a:stretch/>
        </p:blipFill>
        <p:spPr>
          <a:xfrm>
            <a:off x="3336750" y="827513"/>
            <a:ext cx="235580" cy="23457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ECC38AC-CA9D-4C5A-A69E-8C7A32154A7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935" r="8859" b="7396"/>
          <a:stretch/>
        </p:blipFill>
        <p:spPr>
          <a:xfrm>
            <a:off x="3808050" y="481777"/>
            <a:ext cx="236572" cy="234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119ABA5-31A5-4A1E-8ED8-7F842B988A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38330" y="1180586"/>
            <a:ext cx="234000" cy="234000"/>
          </a:xfrm>
          <a:prstGeom prst="rect">
            <a:avLst/>
          </a:prstGeom>
        </p:spPr>
      </p:pic>
      <p:graphicFrame>
        <p:nvGraphicFramePr>
          <p:cNvPr id="25" name="표 2">
            <a:extLst>
              <a:ext uri="{FF2B5EF4-FFF2-40B4-BE49-F238E27FC236}">
                <a16:creationId xmlns:a16="http://schemas.microsoft.com/office/drawing/2014/main" id="{60162DBC-A38E-4B4F-BBD2-71C89A70B2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6425082"/>
              </p:ext>
            </p:extLst>
          </p:nvPr>
        </p:nvGraphicFramePr>
        <p:xfrm>
          <a:off x="369843" y="1884856"/>
          <a:ext cx="2525854" cy="2652603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525854">
                  <a:extLst>
                    <a:ext uri="{9D8B030D-6E8A-4147-A177-3AD203B41FA5}">
                      <a16:colId xmlns:a16="http://schemas.microsoft.com/office/drawing/2014/main" val="2340887191"/>
                    </a:ext>
                  </a:extLst>
                </a:gridCol>
              </a:tblGrid>
              <a:tr h="30964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User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696751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     </a:t>
                      </a:r>
                      <a:r>
                        <a:rPr lang="en-US" altLang="ko-KR" sz="1400" dirty="0" err="1"/>
                        <a:t>userIndex</a:t>
                      </a:r>
                      <a:r>
                        <a:rPr lang="en-US" altLang="ko-KR" sz="1400" dirty="0"/>
                        <a:t>                      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int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604431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     </a:t>
                      </a:r>
                      <a:r>
                        <a:rPr lang="en-US" altLang="ko-KR" sz="1400" dirty="0" err="1"/>
                        <a:t>userID</a:t>
                      </a:r>
                      <a:r>
                        <a:rPr lang="en-US" altLang="ko-KR" sz="1400" dirty="0"/>
                        <a:t>              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varchar(45)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     </a:t>
                      </a:r>
                      <a:r>
                        <a:rPr lang="en-US" altLang="ko-KR" sz="1400" dirty="0" err="1">
                          <a:solidFill>
                            <a:schemeClr val="tx1"/>
                          </a:solidFill>
                        </a:rPr>
                        <a:t>userPW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            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varchar(45)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     status                    </a:t>
                      </a:r>
                      <a:r>
                        <a:rPr lang="en-US" altLang="ko-KR" sz="1400" dirty="0" err="1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smallint</a:t>
                      </a:r>
                      <a:endParaRPr lang="en-US" altLang="ko-KR" sz="14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     </a:t>
                      </a:r>
                      <a:r>
                        <a:rPr lang="en-US" altLang="ko-KR" sz="1400" dirty="0" err="1">
                          <a:solidFill>
                            <a:schemeClr val="tx1"/>
                          </a:solidFill>
                        </a:rPr>
                        <a:t>parkingLotIndex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            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int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     </a:t>
                      </a:r>
                      <a:r>
                        <a:rPr lang="en-US" altLang="ko-KR" sz="1400" dirty="0" err="1">
                          <a:solidFill>
                            <a:schemeClr val="tx1"/>
                          </a:solidFill>
                        </a:rPr>
                        <a:t>houseInfo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         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varchar(45)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     </a:t>
                      </a:r>
                      <a:r>
                        <a:rPr lang="en-US" altLang="ko-KR" sz="1400" dirty="0" err="1">
                          <a:solidFill>
                            <a:schemeClr val="tx1"/>
                          </a:solidFill>
                        </a:rPr>
                        <a:t>phoneNum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     varchar(45)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53670062"/>
                  </a:ext>
                </a:extLst>
              </a:tr>
            </a:tbl>
          </a:graphicData>
        </a:graphic>
      </p:graphicFrame>
      <p:pic>
        <p:nvPicPr>
          <p:cNvPr id="26" name="그림 25">
            <a:extLst>
              <a:ext uri="{FF2B5EF4-FFF2-40B4-BE49-F238E27FC236}">
                <a16:creationId xmlns:a16="http://schemas.microsoft.com/office/drawing/2014/main" id="{10FF4C59-D97F-4BCA-BD27-5C08205A98F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914"/>
          <a:stretch/>
        </p:blipFill>
        <p:spPr>
          <a:xfrm>
            <a:off x="413310" y="2267828"/>
            <a:ext cx="235580" cy="234577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D6ACA198-625E-4C8C-9A70-2BF24FEF9FD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935" r="8859" b="7396"/>
          <a:stretch/>
        </p:blipFill>
        <p:spPr>
          <a:xfrm>
            <a:off x="1130719" y="1909318"/>
            <a:ext cx="236572" cy="234000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4E47CA50-B471-4C33-ABD4-9F75370190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3310" y="2658090"/>
            <a:ext cx="234000" cy="234000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7081F092-4642-4FFF-9502-2C40F8A4AA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3310" y="2973371"/>
            <a:ext cx="234000" cy="234000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8C564EB2-9878-47ED-BB66-C93DBBDED2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3310" y="3288652"/>
            <a:ext cx="234000" cy="234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C11D9F2-FC2E-4CBB-A959-011B9399A7F9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413310" y="3603933"/>
            <a:ext cx="234000" cy="234000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12806AC6-6423-424E-90E5-38294B2C19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3310" y="3919214"/>
            <a:ext cx="234000" cy="234000"/>
          </a:xfrm>
          <a:prstGeom prst="rect">
            <a:avLst/>
          </a:prstGeom>
        </p:spPr>
      </p:pic>
      <p:graphicFrame>
        <p:nvGraphicFramePr>
          <p:cNvPr id="34" name="표 2">
            <a:extLst>
              <a:ext uri="{FF2B5EF4-FFF2-40B4-BE49-F238E27FC236}">
                <a16:creationId xmlns:a16="http://schemas.microsoft.com/office/drawing/2014/main" id="{40A9B8A0-01EB-4733-BE62-ECD1D4ACCB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1232094"/>
              </p:ext>
            </p:extLst>
          </p:nvPr>
        </p:nvGraphicFramePr>
        <p:xfrm>
          <a:off x="3293283" y="2491804"/>
          <a:ext cx="2525854" cy="2652603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525854">
                  <a:extLst>
                    <a:ext uri="{9D8B030D-6E8A-4147-A177-3AD203B41FA5}">
                      <a16:colId xmlns:a16="http://schemas.microsoft.com/office/drawing/2014/main" val="2340887191"/>
                    </a:ext>
                  </a:extLst>
                </a:gridCol>
              </a:tblGrid>
              <a:tr h="30964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/>
                        <a:t>ParkingArea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696751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     </a:t>
                      </a:r>
                      <a:r>
                        <a:rPr lang="en-US" altLang="ko-KR" sz="1400" dirty="0" err="1"/>
                        <a:t>parkingAreaIndex</a:t>
                      </a:r>
                      <a:r>
                        <a:rPr lang="en-US" altLang="ko-KR" sz="1400" dirty="0"/>
                        <a:t>          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int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604431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     </a:t>
                      </a:r>
                      <a:r>
                        <a:rPr lang="en-US" altLang="ko-KR" sz="1400" dirty="0" err="1"/>
                        <a:t>parkingLotIndex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             int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     floor 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                 varchar(10)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     </a:t>
                      </a:r>
                      <a:r>
                        <a:rPr lang="en-US" altLang="ko-KR" sz="1400" dirty="0" err="1">
                          <a:solidFill>
                            <a:schemeClr val="tx1"/>
                          </a:solidFill>
                        </a:rPr>
                        <a:t>areaName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        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varchar(10)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     </a:t>
                      </a:r>
                      <a:r>
                        <a:rPr lang="en-US" altLang="ko-KR" sz="1400" dirty="0" err="1">
                          <a:solidFill>
                            <a:schemeClr val="tx1"/>
                          </a:solidFill>
                        </a:rPr>
                        <a:t>areaInfo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                  </a:t>
                      </a:r>
                      <a:r>
                        <a:rPr lang="en-US" altLang="ko-KR" sz="1400" dirty="0" err="1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tinyint</a:t>
                      </a:r>
                      <a:endParaRPr lang="en-US" altLang="ko-KR" sz="14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     </a:t>
                      </a:r>
                      <a:r>
                        <a:rPr lang="en-US" altLang="ko-KR" sz="1400" dirty="0" err="1">
                          <a:solidFill>
                            <a:schemeClr val="tx1"/>
                          </a:solidFill>
                        </a:rPr>
                        <a:t>createdOrder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          </a:t>
                      </a:r>
                      <a:r>
                        <a:rPr lang="en-US" altLang="ko-KR" sz="1400" dirty="0" err="1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tinyint</a:t>
                      </a:r>
                      <a:endParaRPr lang="en-US" altLang="ko-KR" sz="14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    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location    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        varchar(10)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53670062"/>
                  </a:ext>
                </a:extLst>
              </a:tr>
            </a:tbl>
          </a:graphicData>
        </a:graphic>
      </p:graphicFrame>
      <p:pic>
        <p:nvPicPr>
          <p:cNvPr id="35" name="그림 34">
            <a:extLst>
              <a:ext uri="{FF2B5EF4-FFF2-40B4-BE49-F238E27FC236}">
                <a16:creationId xmlns:a16="http://schemas.microsoft.com/office/drawing/2014/main" id="{D5AA1055-CBE5-4240-805A-DDD7B7DD1E6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914"/>
          <a:stretch/>
        </p:blipFill>
        <p:spPr>
          <a:xfrm>
            <a:off x="3336750" y="2874776"/>
            <a:ext cx="235580" cy="234577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868D4E4D-1D7D-49E8-BE2F-0AD36AC5890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935" r="8859" b="7396"/>
          <a:stretch/>
        </p:blipFill>
        <p:spPr>
          <a:xfrm>
            <a:off x="3727584" y="2531037"/>
            <a:ext cx="236572" cy="234000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024A6BDC-4B92-42CA-86D8-5C366BC3DC2E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3336750" y="3258325"/>
            <a:ext cx="234000" cy="234000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4F4D95E7-EFE7-471D-B507-D31887C029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36750" y="3579380"/>
            <a:ext cx="234000" cy="234000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AE1B2A09-613B-4B08-AFD3-F9AEABA7F0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36750" y="3900435"/>
            <a:ext cx="234000" cy="234000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82993C9E-2EAC-42CE-AD14-E5AC30B020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36750" y="4221490"/>
            <a:ext cx="234000" cy="234000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81225D58-4939-433B-A54F-6150864C19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36750" y="4542545"/>
            <a:ext cx="234000" cy="234000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7F1C39E6-B894-48F9-9FE5-675F42E0C4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36750" y="4863600"/>
            <a:ext cx="234000" cy="234000"/>
          </a:xfrm>
          <a:prstGeom prst="rect">
            <a:avLst/>
          </a:prstGeom>
        </p:spPr>
      </p:pic>
      <p:graphicFrame>
        <p:nvGraphicFramePr>
          <p:cNvPr id="47" name="표 2">
            <a:extLst>
              <a:ext uri="{FF2B5EF4-FFF2-40B4-BE49-F238E27FC236}">
                <a16:creationId xmlns:a16="http://schemas.microsoft.com/office/drawing/2014/main" id="{A341B33C-0D6F-45F1-AA7A-DD707F7B0C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184559"/>
              </p:ext>
            </p:extLst>
          </p:nvPr>
        </p:nvGraphicFramePr>
        <p:xfrm>
          <a:off x="6253438" y="1909318"/>
          <a:ext cx="2525854" cy="3292683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525854">
                  <a:extLst>
                    <a:ext uri="{9D8B030D-6E8A-4147-A177-3AD203B41FA5}">
                      <a16:colId xmlns:a16="http://schemas.microsoft.com/office/drawing/2014/main" val="2340887191"/>
                    </a:ext>
                  </a:extLst>
                </a:gridCol>
              </a:tblGrid>
              <a:tr h="30964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Violation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696751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     </a:t>
                      </a:r>
                      <a:r>
                        <a:rPr lang="en-US" altLang="ko-KR" sz="1400" dirty="0" err="1"/>
                        <a:t>violationIndex</a:t>
                      </a:r>
                      <a:r>
                        <a:rPr lang="en-US" altLang="ko-KR" sz="1400" dirty="0"/>
                        <a:t>                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int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604431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     </a:t>
                      </a:r>
                      <a:r>
                        <a:rPr lang="en-US" altLang="ko-KR" sz="1400" dirty="0" err="1"/>
                        <a:t>parkingLotIndex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             int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     floor 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                 varchar(45)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     name                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varchar(45)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     </a:t>
                      </a:r>
                      <a:r>
                        <a:rPr lang="en-US" altLang="ko-KR" sz="1400" dirty="0" err="1">
                          <a:solidFill>
                            <a:schemeClr val="tx1"/>
                          </a:solidFill>
                        </a:rPr>
                        <a:t>updatedAt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            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datetime                   tin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description 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     varchar(100)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     </a:t>
                      </a:r>
                      <a:r>
                        <a:rPr lang="en-US" altLang="ko-KR" sz="1400" dirty="0" err="1">
                          <a:solidFill>
                            <a:schemeClr val="tx1"/>
                          </a:solidFill>
                        </a:rPr>
                        <a:t>createdAt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            datetime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     status               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varchar(10)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    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state                 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varchar(45)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53670062"/>
                  </a:ext>
                </a:extLst>
              </a:tr>
            </a:tbl>
          </a:graphicData>
        </a:graphic>
      </p:graphicFrame>
      <p:pic>
        <p:nvPicPr>
          <p:cNvPr id="48" name="그림 47">
            <a:extLst>
              <a:ext uri="{FF2B5EF4-FFF2-40B4-BE49-F238E27FC236}">
                <a16:creationId xmlns:a16="http://schemas.microsoft.com/office/drawing/2014/main" id="{60226389-4A0F-4260-A7F6-B80C0218A03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914"/>
          <a:stretch/>
        </p:blipFill>
        <p:spPr>
          <a:xfrm>
            <a:off x="6296905" y="2292290"/>
            <a:ext cx="235580" cy="234577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CF6227C9-7A2E-4504-B6E4-B6F7EE51DA8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935" r="8859" b="7396"/>
          <a:stretch/>
        </p:blipFill>
        <p:spPr>
          <a:xfrm>
            <a:off x="6846489" y="1949577"/>
            <a:ext cx="236572" cy="234000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A81956BF-1651-421B-91D8-E97FBE56DB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96905" y="3024264"/>
            <a:ext cx="234000" cy="234000"/>
          </a:xfrm>
          <a:prstGeom prst="rect">
            <a:avLst/>
          </a:prstGeom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78CB5B0E-87EE-40BA-A10D-6405EEF1EF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96905" y="3340453"/>
            <a:ext cx="234000" cy="234000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28F34311-20C4-43E9-9A4E-64D210B1FA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96905" y="3656642"/>
            <a:ext cx="234000" cy="234000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D149DF4B-E4E6-4352-A4D7-ADFDB6BD34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96905" y="3972831"/>
            <a:ext cx="234000" cy="234000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229C3E9C-02BD-4529-BCBC-B7EBF9699A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96905" y="4289020"/>
            <a:ext cx="234000" cy="234000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1D3CA91D-7DC3-4970-9C41-E83F1DCD63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96905" y="4605209"/>
            <a:ext cx="234000" cy="234000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383822CA-5038-4545-A5F8-6AD01C33B4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96905" y="4921395"/>
            <a:ext cx="234000" cy="234000"/>
          </a:xfrm>
          <a:prstGeom prst="rect">
            <a:avLst/>
          </a:prstGeom>
        </p:spPr>
      </p:pic>
      <p:graphicFrame>
        <p:nvGraphicFramePr>
          <p:cNvPr id="59" name="표 2">
            <a:extLst>
              <a:ext uri="{FF2B5EF4-FFF2-40B4-BE49-F238E27FC236}">
                <a16:creationId xmlns:a16="http://schemas.microsoft.com/office/drawing/2014/main" id="{9B6A345C-A1E9-49CE-AB88-E2298E9FEA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6513122"/>
              </p:ext>
            </p:extLst>
          </p:nvPr>
        </p:nvGraphicFramePr>
        <p:xfrm>
          <a:off x="363152" y="4728268"/>
          <a:ext cx="2525854" cy="2012523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525854">
                  <a:extLst>
                    <a:ext uri="{9D8B030D-6E8A-4147-A177-3AD203B41FA5}">
                      <a16:colId xmlns:a16="http://schemas.microsoft.com/office/drawing/2014/main" val="2340887191"/>
                    </a:ext>
                  </a:extLst>
                </a:gridCol>
              </a:tblGrid>
              <a:tr h="30964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Car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696751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     </a:t>
                      </a:r>
                      <a:r>
                        <a:rPr lang="en-US" altLang="ko-KR" sz="1400" dirty="0" err="1"/>
                        <a:t>carIndex</a:t>
                      </a:r>
                      <a:r>
                        <a:rPr lang="en-US" altLang="ko-KR" sz="1400" dirty="0"/>
                        <a:t>                        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int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604431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     </a:t>
                      </a:r>
                      <a:r>
                        <a:rPr lang="en-US" altLang="ko-KR" sz="1400" dirty="0" err="1"/>
                        <a:t>carNum</a:t>
                      </a:r>
                      <a:r>
                        <a:rPr lang="en-US" altLang="ko-KR" sz="1400" dirty="0"/>
                        <a:t>            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varchar(45)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     </a:t>
                      </a:r>
                      <a:r>
                        <a:rPr lang="en-US" altLang="ko-KR" sz="1400" dirty="0" err="1">
                          <a:solidFill>
                            <a:schemeClr val="tx1"/>
                          </a:solidFill>
                        </a:rPr>
                        <a:t>userIndex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                      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int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     disabled                   </a:t>
                      </a:r>
                      <a:r>
                        <a:rPr lang="en-US" altLang="ko-KR" sz="1400" dirty="0" err="1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tinyint</a:t>
                      </a:r>
                      <a:endParaRPr lang="en-US" altLang="ko-KR" sz="14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     electric                     </a:t>
                      </a:r>
                      <a:r>
                        <a:rPr lang="en-US" altLang="ko-KR" sz="1400" dirty="0" err="1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tinyint</a:t>
                      </a:r>
                      <a:endParaRPr lang="en-US" altLang="ko-KR" sz="14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53670062"/>
                  </a:ext>
                </a:extLst>
              </a:tr>
            </a:tbl>
          </a:graphicData>
        </a:graphic>
      </p:graphicFrame>
      <p:pic>
        <p:nvPicPr>
          <p:cNvPr id="60" name="그림 59">
            <a:extLst>
              <a:ext uri="{FF2B5EF4-FFF2-40B4-BE49-F238E27FC236}">
                <a16:creationId xmlns:a16="http://schemas.microsoft.com/office/drawing/2014/main" id="{C12DD6CC-9C7E-44FD-BE09-4E9D06A835A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914"/>
          <a:stretch/>
        </p:blipFill>
        <p:spPr>
          <a:xfrm>
            <a:off x="406619" y="5111240"/>
            <a:ext cx="235580" cy="234577"/>
          </a:xfrm>
          <a:prstGeom prst="rect">
            <a:avLst/>
          </a:prstGeom>
        </p:spPr>
      </p:pic>
      <p:pic>
        <p:nvPicPr>
          <p:cNvPr id="61" name="그림 60">
            <a:extLst>
              <a:ext uri="{FF2B5EF4-FFF2-40B4-BE49-F238E27FC236}">
                <a16:creationId xmlns:a16="http://schemas.microsoft.com/office/drawing/2014/main" id="{D30D85A2-ED7E-42C8-9164-81811AC330F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935" r="8859" b="7396"/>
          <a:stretch/>
        </p:blipFill>
        <p:spPr>
          <a:xfrm>
            <a:off x="1165915" y="4762388"/>
            <a:ext cx="236572" cy="234000"/>
          </a:xfrm>
          <a:prstGeom prst="rect">
            <a:avLst/>
          </a:prstGeom>
        </p:spPr>
      </p:pic>
      <p:pic>
        <p:nvPicPr>
          <p:cNvPr id="62" name="그림 61">
            <a:extLst>
              <a:ext uri="{FF2B5EF4-FFF2-40B4-BE49-F238E27FC236}">
                <a16:creationId xmlns:a16="http://schemas.microsoft.com/office/drawing/2014/main" id="{5609334B-48A9-4B4D-BDBC-B46FBC24CC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6619" y="5501502"/>
            <a:ext cx="234000" cy="234000"/>
          </a:xfrm>
          <a:prstGeom prst="rect">
            <a:avLst/>
          </a:prstGeom>
        </p:spPr>
      </p:pic>
      <p:pic>
        <p:nvPicPr>
          <p:cNvPr id="63" name="그림 62">
            <a:extLst>
              <a:ext uri="{FF2B5EF4-FFF2-40B4-BE49-F238E27FC236}">
                <a16:creationId xmlns:a16="http://schemas.microsoft.com/office/drawing/2014/main" id="{314522A9-6110-45AF-A0BD-7398E4D240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3952" y="6425536"/>
            <a:ext cx="234000" cy="234000"/>
          </a:xfrm>
          <a:prstGeom prst="rect">
            <a:avLst/>
          </a:prstGeom>
        </p:spPr>
      </p:pic>
      <p:pic>
        <p:nvPicPr>
          <p:cNvPr id="64" name="그림 63">
            <a:extLst>
              <a:ext uri="{FF2B5EF4-FFF2-40B4-BE49-F238E27FC236}">
                <a16:creationId xmlns:a16="http://schemas.microsoft.com/office/drawing/2014/main" id="{160FFB67-7022-469E-A257-8C2CA2D18B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6619" y="6132064"/>
            <a:ext cx="234000" cy="234000"/>
          </a:xfrm>
          <a:prstGeom prst="rect">
            <a:avLst/>
          </a:prstGeom>
        </p:spPr>
      </p:pic>
      <p:pic>
        <p:nvPicPr>
          <p:cNvPr id="65" name="그림 64">
            <a:extLst>
              <a:ext uri="{FF2B5EF4-FFF2-40B4-BE49-F238E27FC236}">
                <a16:creationId xmlns:a16="http://schemas.microsoft.com/office/drawing/2014/main" id="{CF79BCC0-57AD-4414-A55C-3912563FB86B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406619" y="5826575"/>
            <a:ext cx="234000" cy="234000"/>
          </a:xfrm>
          <a:prstGeom prst="rect">
            <a:avLst/>
          </a:prstGeom>
        </p:spPr>
      </p:pic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9D2B925-2D4E-4459-BF72-1F58EA89233D}"/>
              </a:ext>
            </a:extLst>
          </p:cNvPr>
          <p:cNvCxnSpPr>
            <a:cxnSpLocks/>
          </p:cNvCxnSpPr>
          <p:nvPr/>
        </p:nvCxnSpPr>
        <p:spPr>
          <a:xfrm flipH="1" flipV="1">
            <a:off x="1629277" y="1715282"/>
            <a:ext cx="0" cy="169574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F54B90EC-B18A-4966-894B-EBFFEB67B02D}"/>
              </a:ext>
            </a:extLst>
          </p:cNvPr>
          <p:cNvCxnSpPr>
            <a:cxnSpLocks/>
            <a:stCxn id="34" idx="0"/>
          </p:cNvCxnSpPr>
          <p:nvPr/>
        </p:nvCxnSpPr>
        <p:spPr>
          <a:xfrm flipH="1" flipV="1">
            <a:off x="4555734" y="1675760"/>
            <a:ext cx="476" cy="816044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1DE5A8D1-201D-456C-95C3-6B71E6585604}"/>
              </a:ext>
            </a:extLst>
          </p:cNvPr>
          <p:cNvCxnSpPr>
            <a:cxnSpLocks/>
          </p:cNvCxnSpPr>
          <p:nvPr/>
        </p:nvCxnSpPr>
        <p:spPr>
          <a:xfrm>
            <a:off x="1630193" y="1726559"/>
            <a:ext cx="5886172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0" name="직선 화살표 연결선 449">
            <a:extLst>
              <a:ext uri="{FF2B5EF4-FFF2-40B4-BE49-F238E27FC236}">
                <a16:creationId xmlns:a16="http://schemas.microsoft.com/office/drawing/2014/main" id="{183FC1CE-21E7-49B7-9501-B611EE3BC8C4}"/>
              </a:ext>
            </a:extLst>
          </p:cNvPr>
          <p:cNvCxnSpPr>
            <a:cxnSpLocks/>
          </p:cNvCxnSpPr>
          <p:nvPr/>
        </p:nvCxnSpPr>
        <p:spPr>
          <a:xfrm flipH="1">
            <a:off x="1629277" y="4531637"/>
            <a:ext cx="3495" cy="18895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C3F62361-09C9-4331-8D67-69B7E357C1D4}"/>
              </a:ext>
            </a:extLst>
          </p:cNvPr>
          <p:cNvCxnSpPr>
            <a:cxnSpLocks/>
            <a:endCxn id="2" idx="2"/>
          </p:cNvCxnSpPr>
          <p:nvPr/>
        </p:nvCxnSpPr>
        <p:spPr>
          <a:xfrm flipV="1">
            <a:off x="4556210" y="1495864"/>
            <a:ext cx="0" cy="21679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1" name="그림 100">
            <a:extLst>
              <a:ext uri="{FF2B5EF4-FFF2-40B4-BE49-F238E27FC236}">
                <a16:creationId xmlns:a16="http://schemas.microsoft.com/office/drawing/2014/main" id="{C05165F0-C8B0-4F01-9A2D-9D3C66FA8A57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6296905" y="2699660"/>
            <a:ext cx="234000" cy="234000"/>
          </a:xfrm>
          <a:prstGeom prst="rect">
            <a:avLst/>
          </a:prstGeom>
        </p:spPr>
      </p:pic>
      <p:cxnSp>
        <p:nvCxnSpPr>
          <p:cNvPr id="103" name="직선 연결선 102">
            <a:extLst>
              <a:ext uri="{FF2B5EF4-FFF2-40B4-BE49-F238E27FC236}">
                <a16:creationId xmlns:a16="http://schemas.microsoft.com/office/drawing/2014/main" id="{8AB09F41-7B36-421F-833C-B374EB23582A}"/>
              </a:ext>
            </a:extLst>
          </p:cNvPr>
          <p:cNvCxnSpPr>
            <a:cxnSpLocks/>
            <a:stCxn id="47" idx="0"/>
          </p:cNvCxnSpPr>
          <p:nvPr/>
        </p:nvCxnSpPr>
        <p:spPr>
          <a:xfrm flipV="1">
            <a:off x="7516365" y="1712663"/>
            <a:ext cx="0" cy="196655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6" name="그림 65">
            <a:extLst>
              <a:ext uri="{FF2B5EF4-FFF2-40B4-BE49-F238E27FC236}">
                <a16:creationId xmlns:a16="http://schemas.microsoft.com/office/drawing/2014/main" id="{00B9FFC0-5A55-4142-BED7-2AF510AB65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4143" y="4237177"/>
            <a:ext cx="234000" cy="234000"/>
          </a:xfrm>
          <a:prstGeom prst="rect">
            <a:avLst/>
          </a:prstGeom>
        </p:spPr>
      </p:pic>
      <p:sp>
        <p:nvSpPr>
          <p:cNvPr id="67" name="Google Shape;476;p34">
            <a:extLst>
              <a:ext uri="{FF2B5EF4-FFF2-40B4-BE49-F238E27FC236}">
                <a16:creationId xmlns:a16="http://schemas.microsoft.com/office/drawing/2014/main" id="{8252D26D-9309-4173-9F7D-901D0A0E2ED2}"/>
              </a:ext>
            </a:extLst>
          </p:cNvPr>
          <p:cNvSpPr txBox="1"/>
          <p:nvPr/>
        </p:nvSpPr>
        <p:spPr>
          <a:xfrm>
            <a:off x="287127" y="686780"/>
            <a:ext cx="2880320" cy="296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algun Gothic"/>
              <a:buNone/>
            </a:pPr>
            <a:r>
              <a:rPr lang="ko-KR" sz="1700" b="1" i="0" u="none" strike="noStrike" cap="none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| </a:t>
            </a:r>
            <a:r>
              <a:rPr lang="ko-KR" sz="1700" b="1" i="0" u="none" strike="noStrike" cap="none" dirty="0" err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엔티티관계도</a:t>
            </a:r>
            <a:r>
              <a:rPr lang="ko-KR" sz="1700" b="1" i="0" u="none" strike="noStrike" cap="none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- </a:t>
            </a:r>
            <a:r>
              <a:rPr lang="ko-KR" sz="17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ERD</a:t>
            </a:r>
            <a:endParaRPr sz="1700" b="0" i="0" u="none" strike="noStrike" cap="none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68" name="Google Shape;474;p34">
            <a:extLst>
              <a:ext uri="{FF2B5EF4-FFF2-40B4-BE49-F238E27FC236}">
                <a16:creationId xmlns:a16="http://schemas.microsoft.com/office/drawing/2014/main" id="{FED41FAB-2516-4798-AA87-B982C61641CF}"/>
              </a:ext>
            </a:extLst>
          </p:cNvPr>
          <p:cNvCxnSpPr/>
          <p:nvPr/>
        </p:nvCxnSpPr>
        <p:spPr>
          <a:xfrm>
            <a:off x="576756" y="693595"/>
            <a:ext cx="2591728" cy="0"/>
          </a:xfrm>
          <a:prstGeom prst="straightConnector1">
            <a:avLst/>
          </a:prstGeom>
          <a:noFill/>
          <a:ln w="28575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2" name="Google Shape;481;p34">
            <a:extLst>
              <a:ext uri="{FF2B5EF4-FFF2-40B4-BE49-F238E27FC236}">
                <a16:creationId xmlns:a16="http://schemas.microsoft.com/office/drawing/2014/main" id="{16A28D2D-44FF-43E8-BC19-177FDF31662C}"/>
              </a:ext>
            </a:extLst>
          </p:cNvPr>
          <p:cNvSpPr/>
          <p:nvPr/>
        </p:nvSpPr>
        <p:spPr>
          <a:xfrm>
            <a:off x="152400" y="15240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5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22" name="Google Shape;122;p15"/>
          <p:cNvCxnSpPr/>
          <p:nvPr/>
        </p:nvCxnSpPr>
        <p:spPr>
          <a:xfrm>
            <a:off x="424356" y="541195"/>
            <a:ext cx="2591728" cy="0"/>
          </a:xfrm>
          <a:prstGeom prst="straightConnector1">
            <a:avLst/>
          </a:prstGeom>
          <a:noFill/>
          <a:ln w="28575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3" name="Google Shape;123;p15"/>
          <p:cNvCxnSpPr/>
          <p:nvPr/>
        </p:nvCxnSpPr>
        <p:spPr>
          <a:xfrm>
            <a:off x="3275856" y="548680"/>
            <a:ext cx="5328592" cy="0"/>
          </a:xfrm>
          <a:prstGeom prst="straightConnector1">
            <a:avLst/>
          </a:prstGeom>
          <a:noFill/>
          <a:ln w="28575" cap="flat" cmpd="sng">
            <a:solidFill>
              <a:srgbClr val="3B5AA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4" name="Google Shape;124;p15"/>
          <p:cNvSpPr txBox="1"/>
          <p:nvPr/>
        </p:nvSpPr>
        <p:spPr>
          <a:xfrm>
            <a:off x="323528" y="692697"/>
            <a:ext cx="2952328" cy="2724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 b="1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| </a:t>
            </a:r>
            <a:r>
              <a:rPr lang="ko-KR" sz="17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국내 </a:t>
            </a:r>
            <a:r>
              <a:rPr lang="ko-KR" sz="17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• </a:t>
            </a:r>
            <a:r>
              <a:rPr lang="ko-KR" sz="17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외 기술 현황</a:t>
            </a:r>
            <a:endParaRPr sz="17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25" name="Google Shape;125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15"/>
          <p:cNvSpPr/>
          <p:nvPr/>
        </p:nvSpPr>
        <p:spPr>
          <a:xfrm rot="10800000" flipH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28" name="Google Shape;128;p15"/>
          <p:cNvGraphicFramePr/>
          <p:nvPr>
            <p:extLst>
              <p:ext uri="{D42A27DB-BD31-4B8C-83A1-F6EECF244321}">
                <p14:modId xmlns:p14="http://schemas.microsoft.com/office/powerpoint/2010/main" val="3868620482"/>
              </p:ext>
            </p:extLst>
          </p:nvPr>
        </p:nvGraphicFramePr>
        <p:xfrm>
          <a:off x="899562" y="1449826"/>
          <a:ext cx="7344875" cy="1387177"/>
        </p:xfrm>
        <a:graphic>
          <a:graphicData uri="http://schemas.openxmlformats.org/drawingml/2006/table">
            <a:tbl>
              <a:tblPr firstRow="1" bandRow="1">
                <a:noFill/>
                <a:tableStyleId>{33CD4E9D-08E3-4A5C-AE90-986E69D37091}</a:tableStyleId>
              </a:tblPr>
              <a:tblGrid>
                <a:gridCol w="1468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689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68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689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689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0150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1" u="none" strike="noStrike" cap="none" dirty="0"/>
                        <a:t>차량 촬영</a:t>
                      </a:r>
                      <a:endParaRPr sz="1200" dirty="0"/>
                    </a:p>
                  </a:txBody>
                  <a:tcPr marL="91450" marR="91450" marT="45725" marB="4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1" u="none" strike="noStrike" cap="none" dirty="0"/>
                        <a:t>번호판 추출</a:t>
                      </a:r>
                      <a:endParaRPr sz="1200" dirty="0"/>
                    </a:p>
                  </a:txBody>
                  <a:tcPr marL="91450" marR="91450" marT="45725" marB="4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1" u="none" strike="noStrike" cap="none" dirty="0" err="1"/>
                        <a:t>전처리</a:t>
                      </a:r>
                      <a:endParaRPr sz="1100" b="1" u="none" strike="noStrike" cap="none" dirty="0"/>
                    </a:p>
                  </a:txBody>
                  <a:tcPr marL="91450" marR="91450" marT="45725" marB="4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1" u="none" strike="noStrike" cap="none" dirty="0"/>
                        <a:t>번호판 인식</a:t>
                      </a:r>
                      <a:endParaRPr sz="1200" dirty="0"/>
                    </a:p>
                  </a:txBody>
                  <a:tcPr marL="91450" marR="91450" marT="45725" marB="4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1" u="none" strike="noStrike" cap="none" dirty="0"/>
                        <a:t>차량번호출력</a:t>
                      </a:r>
                      <a:endParaRPr sz="1200" dirty="0"/>
                    </a:p>
                  </a:txBody>
                  <a:tcPr marL="91450" marR="91450" marT="45725" marB="4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856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Malgun Gothic"/>
                        <a:buNone/>
                      </a:pPr>
                      <a:r>
                        <a:rPr lang="en-US" altLang="ko-KR" sz="1100" u="none" strike="noStrike" cap="none" dirty="0"/>
                        <a:t>- </a:t>
                      </a:r>
                      <a:r>
                        <a:rPr lang="ko-KR" sz="1100" u="none" strike="noStrike" cap="none" dirty="0"/>
                        <a:t>카메라</a:t>
                      </a:r>
                      <a:endParaRPr sz="1100" u="none" strike="noStrike" cap="none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Malgun Gothic"/>
                        <a:buNone/>
                      </a:pPr>
                      <a:r>
                        <a:rPr lang="en-US" altLang="ko-KR" sz="1100" u="none" strike="noStrike" cap="none" dirty="0"/>
                        <a:t>- </a:t>
                      </a:r>
                      <a:r>
                        <a:rPr lang="ko-KR" sz="1100" u="none" strike="noStrike" cap="none" dirty="0"/>
                        <a:t>정면에서 촬영</a:t>
                      </a:r>
                      <a:endParaRPr sz="1100" u="none" strike="noStrike" cap="none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Malgun Gothic"/>
                        <a:buNone/>
                      </a:pPr>
                      <a:r>
                        <a:rPr lang="en-US" altLang="ko-KR" sz="1100" u="none" strike="noStrike" cap="none" dirty="0"/>
                        <a:t>- </a:t>
                      </a:r>
                      <a:r>
                        <a:rPr lang="ko-KR" sz="1100" u="none" strike="noStrike" cap="none" dirty="0"/>
                        <a:t>정지 영상</a:t>
                      </a:r>
                      <a:endParaRPr sz="1100" u="none" strike="noStrike" cap="none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Malgun Gothic"/>
                        <a:buNone/>
                      </a:pPr>
                      <a:r>
                        <a:rPr lang="en-US" altLang="ko-KR" sz="1100" u="none" strike="noStrike" cap="none" dirty="0"/>
                        <a:t>- </a:t>
                      </a:r>
                      <a:r>
                        <a:rPr lang="ko-KR" sz="1100" u="none" strike="noStrike" cap="none" dirty="0"/>
                        <a:t>승용 / </a:t>
                      </a:r>
                      <a:r>
                        <a:rPr lang="ko-KR" sz="1100" u="none" strike="noStrike" cap="none" dirty="0" err="1"/>
                        <a:t>비승용</a:t>
                      </a:r>
                      <a:endParaRPr sz="1100" u="none" strike="noStrike" cap="none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strike="noStrike" cap="none" dirty="0"/>
                        <a:t>- 번호판 영역 검출</a:t>
                      </a:r>
                      <a:endParaRPr sz="1100" u="none" strike="noStrike" cap="none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Malgun Gothic"/>
                        <a:buNone/>
                      </a:pPr>
                      <a:r>
                        <a:rPr lang="en-US" altLang="ko-KR" sz="1100" u="none" strike="noStrike" cap="none" dirty="0"/>
                        <a:t>- </a:t>
                      </a:r>
                      <a:r>
                        <a:rPr lang="ko-KR" altLang="en-US" sz="1100" u="none" strike="noStrike" cap="none" dirty="0"/>
                        <a:t>차량 앞 번호판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Malgun Gothic"/>
                        <a:buNone/>
                      </a:pPr>
                      <a:r>
                        <a:rPr lang="en-US" altLang="ko-KR" sz="1100" u="none" strike="noStrike" cap="none" dirty="0"/>
                        <a:t>- </a:t>
                      </a:r>
                      <a:r>
                        <a:rPr lang="ko-KR" sz="1100" u="none" strike="noStrike" cap="none" dirty="0" err="1"/>
                        <a:t>가로:세로</a:t>
                      </a:r>
                      <a:r>
                        <a:rPr lang="ko-KR" sz="1100" u="none" strike="noStrike" cap="none" dirty="0"/>
                        <a:t>=2:1</a:t>
                      </a:r>
                      <a:endParaRPr sz="11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Malgun Gothic"/>
                        <a:buNone/>
                      </a:pPr>
                      <a:r>
                        <a:rPr lang="en-US" altLang="ko-KR" sz="1100" u="none" strike="noStrike" cap="none" dirty="0"/>
                        <a:t>- </a:t>
                      </a:r>
                      <a:r>
                        <a:rPr lang="ko-KR" sz="1100" u="none" strike="noStrike" cap="none" dirty="0"/>
                        <a:t>이진영상</a:t>
                      </a:r>
                      <a:endParaRPr sz="1100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Malgun Gothic"/>
                        <a:buNone/>
                      </a:pPr>
                      <a:r>
                        <a:rPr lang="en-US" altLang="ko-KR" sz="1100" u="none" strike="noStrike" cap="none" dirty="0"/>
                        <a:t>- </a:t>
                      </a:r>
                      <a:r>
                        <a:rPr lang="ko-KR" sz="1100" u="none" strike="noStrike" cap="none" dirty="0"/>
                        <a:t>각도에 따른</a:t>
                      </a:r>
                      <a:r>
                        <a:rPr lang="en-US" altLang="ko-KR" sz="1100" u="none" strike="noStrike" cap="none" dirty="0"/>
                        <a:t> </a:t>
                      </a:r>
                      <a:r>
                        <a:rPr lang="ko-KR" sz="1100" u="none" strike="noStrike" cap="none" dirty="0"/>
                        <a:t>번호판의 기울기 보정</a:t>
                      </a:r>
                      <a:endParaRPr sz="1100" u="none" strike="noStrike" cap="none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Malgun Gothic"/>
                        <a:buNone/>
                      </a:pPr>
                      <a:r>
                        <a:rPr lang="en-US" altLang="ko-KR" sz="1100" u="none" strike="noStrike" cap="none" dirty="0"/>
                        <a:t>- </a:t>
                      </a:r>
                      <a:r>
                        <a:rPr lang="ko-KR" sz="1100" u="none" strike="noStrike" cap="none" dirty="0"/>
                        <a:t>음영의 보정</a:t>
                      </a:r>
                      <a:endParaRPr sz="1100" u="none" strike="noStrike" cap="none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Malgun Gothic"/>
                        <a:buNone/>
                      </a:pPr>
                      <a:r>
                        <a:rPr lang="en-US" altLang="ko-KR" sz="1100" u="none" strike="noStrike" cap="none" dirty="0"/>
                        <a:t>- </a:t>
                      </a:r>
                      <a:r>
                        <a:rPr lang="ko-KR" sz="1100" u="none" strike="noStrike" cap="none" dirty="0"/>
                        <a:t>잡음 제거</a:t>
                      </a:r>
                      <a:endParaRPr sz="1100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Malgun Gothic"/>
                        <a:buNone/>
                      </a:pPr>
                      <a:r>
                        <a:rPr lang="en-US" altLang="ko-KR" sz="1100" u="none" strike="noStrike" cap="none" dirty="0"/>
                        <a:t>- </a:t>
                      </a:r>
                      <a:r>
                        <a:rPr lang="ko-KR" sz="1100" u="none" strike="noStrike" cap="none" dirty="0"/>
                        <a:t>기준 글자 설정(한글/숫자)</a:t>
                      </a:r>
                      <a:endParaRPr sz="11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Malgun Gothic"/>
                        <a:buNone/>
                      </a:pPr>
                      <a:r>
                        <a:rPr lang="en-US" altLang="ko-KR" sz="1100" u="none" strike="noStrike" cap="none" dirty="0"/>
                        <a:t>- </a:t>
                      </a:r>
                      <a:r>
                        <a:rPr lang="ko-KR" sz="1100" u="none" strike="noStrike" cap="none" dirty="0"/>
                        <a:t>글자 및 숫자 매칭</a:t>
                      </a:r>
                      <a:endParaRPr sz="1100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Malgun Gothic"/>
                        <a:buNone/>
                      </a:pPr>
                      <a:r>
                        <a:rPr lang="en-US" altLang="ko-KR" sz="1100" u="none" strike="noStrike" cap="none" dirty="0"/>
                        <a:t>- </a:t>
                      </a:r>
                      <a:r>
                        <a:rPr lang="ko-KR" sz="1100" u="none" strike="noStrike" cap="none" dirty="0" err="1"/>
                        <a:t>User</a:t>
                      </a:r>
                      <a:r>
                        <a:rPr lang="ko-KR" sz="1100" u="none" strike="noStrike" cap="none" dirty="0"/>
                        <a:t> </a:t>
                      </a:r>
                      <a:r>
                        <a:rPr lang="ko-KR" sz="1100" u="none" strike="noStrike" cap="none" dirty="0" err="1"/>
                        <a:t>Interface</a:t>
                      </a:r>
                      <a:endParaRPr sz="11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Malgun Gothic"/>
                        <a:buNone/>
                      </a:pPr>
                      <a:r>
                        <a:rPr lang="en-US" altLang="ko-KR" sz="1100" u="none" strike="noStrike" cap="none" dirty="0"/>
                        <a:t>- </a:t>
                      </a:r>
                      <a:r>
                        <a:rPr lang="ko-KR" sz="1100" u="none" strike="noStrike" cap="none" dirty="0"/>
                        <a:t>승용 / </a:t>
                      </a:r>
                      <a:r>
                        <a:rPr lang="ko-KR" sz="1100" u="none" strike="noStrike" cap="none" dirty="0" err="1"/>
                        <a:t>비승용</a:t>
                      </a:r>
                      <a:r>
                        <a:rPr lang="ko-KR" sz="1100" u="none" strike="noStrike" cap="none" dirty="0"/>
                        <a:t> 차량 번호 출력</a:t>
                      </a:r>
                      <a:endParaRPr sz="11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9" name="Google Shape;129;p15"/>
          <p:cNvSpPr txBox="1"/>
          <p:nvPr/>
        </p:nvSpPr>
        <p:spPr>
          <a:xfrm>
            <a:off x="3347863" y="2931814"/>
            <a:ext cx="2448272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표 2-1. 자동차 번호판 인식 과정</a:t>
            </a:r>
            <a:endParaRPr dirty="0"/>
          </a:p>
        </p:txBody>
      </p:sp>
      <p:pic>
        <p:nvPicPr>
          <p:cNvPr id="130" name="Google Shape;130;p1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21768" y="3431660"/>
            <a:ext cx="3044237" cy="2896253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15"/>
          <p:cNvSpPr txBox="1"/>
          <p:nvPr/>
        </p:nvSpPr>
        <p:spPr>
          <a:xfrm>
            <a:off x="1239730" y="6327913"/>
            <a:ext cx="2808312" cy="276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그림 2-1. 국가 별 차량정보 인식 기술 </a:t>
            </a:r>
            <a:endParaRPr dirty="0"/>
          </a:p>
        </p:txBody>
      </p:sp>
      <p:pic>
        <p:nvPicPr>
          <p:cNvPr id="132" name="Google Shape;132;p15" descr="파킹클라우드, 업계 최초 &amp;#39;클라우드 LPR&amp;#39; 개발…번호 인식률↑, 혼잡↓"/>
          <p:cNvPicPr preferRelativeResize="0"/>
          <p:nvPr/>
        </p:nvPicPr>
        <p:blipFill rotWithShape="1">
          <a:blip r:embed="rId6">
            <a:alphaModFix/>
          </a:blip>
          <a:srcRect t="17075" b="12080"/>
          <a:stretch/>
        </p:blipFill>
        <p:spPr>
          <a:xfrm>
            <a:off x="4350929" y="3738148"/>
            <a:ext cx="4150500" cy="2080072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15"/>
          <p:cNvSpPr txBox="1"/>
          <p:nvPr/>
        </p:nvSpPr>
        <p:spPr>
          <a:xfrm>
            <a:off x="4373951" y="6327912"/>
            <a:ext cx="4104456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그림 2-2. 기업 ‘파킹 클라우드’가 개발한 클라우드 LPR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35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488" name="Google Shape;488;p35"/>
          <p:cNvCxnSpPr/>
          <p:nvPr/>
        </p:nvCxnSpPr>
        <p:spPr>
          <a:xfrm>
            <a:off x="424356" y="541195"/>
            <a:ext cx="2591728" cy="0"/>
          </a:xfrm>
          <a:prstGeom prst="straightConnector1">
            <a:avLst/>
          </a:prstGeom>
          <a:noFill/>
          <a:ln w="28575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89" name="Google Shape;489;p35"/>
          <p:cNvCxnSpPr/>
          <p:nvPr/>
        </p:nvCxnSpPr>
        <p:spPr>
          <a:xfrm>
            <a:off x="3275856" y="548680"/>
            <a:ext cx="5328592" cy="0"/>
          </a:xfrm>
          <a:prstGeom prst="straightConnector1">
            <a:avLst/>
          </a:prstGeom>
          <a:noFill/>
          <a:ln w="28575" cap="flat" cmpd="sng">
            <a:solidFill>
              <a:srgbClr val="3B5AA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90" name="Google Shape;490;p35"/>
          <p:cNvSpPr txBox="1"/>
          <p:nvPr/>
        </p:nvSpPr>
        <p:spPr>
          <a:xfrm>
            <a:off x="323528" y="692696"/>
            <a:ext cx="2808312" cy="296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algun Gothic"/>
              <a:buNone/>
            </a:pPr>
            <a:r>
              <a:rPr lang="ko-KR" sz="1700" b="1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| 기능 처리도(기능 흐름도)</a:t>
            </a:r>
            <a:endParaRPr sz="17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91" name="Google Shape;491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492" name="Google Shape;492;p3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>
            <a:noFill/>
          </a:ln>
        </p:spPr>
      </p:pic>
      <p:sp>
        <p:nvSpPr>
          <p:cNvPr id="493" name="Google Shape;493;p35"/>
          <p:cNvSpPr/>
          <p:nvPr/>
        </p:nvSpPr>
        <p:spPr>
          <a:xfrm rot="10800000" flipH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94" name="Google Shape;494;p35"/>
          <p:cNvSpPr txBox="1"/>
          <p:nvPr/>
        </p:nvSpPr>
        <p:spPr>
          <a:xfrm>
            <a:off x="258604" y="1255121"/>
            <a:ext cx="49689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주차관리 시스템 연계도</a:t>
            </a:r>
            <a:endParaRPr sz="1700" b="1"/>
          </a:p>
        </p:txBody>
      </p:sp>
      <p:sp>
        <p:nvSpPr>
          <p:cNvPr id="495" name="Google Shape;495;p35"/>
          <p:cNvSpPr/>
          <p:nvPr/>
        </p:nvSpPr>
        <p:spPr>
          <a:xfrm>
            <a:off x="4534198" y="3688839"/>
            <a:ext cx="971700" cy="562200"/>
          </a:xfrm>
          <a:prstGeom prst="can">
            <a:avLst>
              <a:gd name="adj" fmla="val 25000"/>
            </a:avLst>
          </a:prstGeom>
          <a:solidFill>
            <a:srgbClr val="EAEAEA"/>
          </a:solidFill>
          <a:ln w="9525" cap="flat" cmpd="sng">
            <a:solidFill>
              <a:srgbClr val="00264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None/>
            </a:pPr>
            <a:r>
              <a:rPr lang="ko-KR" sz="1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주차현황</a:t>
            </a:r>
            <a:endParaRPr sz="10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None/>
            </a:pPr>
            <a:r>
              <a:rPr lang="ko-KR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DB</a:t>
            </a:r>
            <a:endParaRPr sz="10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496" name="Google Shape;496;p35"/>
          <p:cNvGrpSpPr/>
          <p:nvPr/>
        </p:nvGrpSpPr>
        <p:grpSpPr>
          <a:xfrm>
            <a:off x="1013894" y="5429085"/>
            <a:ext cx="6724679" cy="246300"/>
            <a:chOff x="921229" y="5643629"/>
            <a:chExt cx="6284159" cy="246300"/>
          </a:xfrm>
        </p:grpSpPr>
        <p:sp>
          <p:nvSpPr>
            <p:cNvPr id="497" name="Google Shape;497;p35"/>
            <p:cNvSpPr/>
            <p:nvPr/>
          </p:nvSpPr>
          <p:spPr>
            <a:xfrm>
              <a:off x="921229" y="5667307"/>
              <a:ext cx="201600" cy="203200"/>
            </a:xfrm>
            <a:prstGeom prst="ellipse">
              <a:avLst/>
            </a:prstGeom>
            <a:solidFill>
              <a:srgbClr val="77787B"/>
            </a:solidFill>
            <a:ln>
              <a:noFill/>
            </a:ln>
          </p:spPr>
          <p:txBody>
            <a:bodyPr spcFirstLastPara="1" wrap="square" lIns="54000" tIns="54000" rIns="54000" bIns="54000" anchor="ctr" anchorCtr="0">
              <a:noAutofit/>
            </a:bodyPr>
            <a:lstStyle/>
            <a:p>
              <a:pPr marL="85725" marR="0" lvl="0" indent="-8572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00"/>
                <a:buFont typeface="Noto Sans Symbols"/>
                <a:buNone/>
              </a:pPr>
              <a:r>
                <a:rPr lang="ko-KR" sz="1000" b="0" i="0" u="none" strike="noStrike" cap="non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</a:t>
              </a:r>
              <a:endParaRPr/>
            </a:p>
          </p:txBody>
        </p:sp>
        <p:sp>
          <p:nvSpPr>
            <p:cNvPr id="498" name="Google Shape;498;p35"/>
            <p:cNvSpPr txBox="1"/>
            <p:nvPr/>
          </p:nvSpPr>
          <p:spPr>
            <a:xfrm>
              <a:off x="1157688" y="5643629"/>
              <a:ext cx="60477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00" b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주차관리 시스템에 접속하여 사용자 제공 서비스를 선택한다. (현재 주차 </a:t>
              </a:r>
              <a:r>
                <a:rPr lang="ko-KR" sz="10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정보</a:t>
              </a:r>
              <a:r>
                <a:rPr lang="ko-KR" sz="1000" b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제공, 가용 주차구역 예측)</a:t>
              </a:r>
              <a:endParaRPr/>
            </a:p>
          </p:txBody>
        </p:sp>
      </p:grpSp>
      <p:grpSp>
        <p:nvGrpSpPr>
          <p:cNvPr id="499" name="Google Shape;499;p35"/>
          <p:cNvGrpSpPr/>
          <p:nvPr/>
        </p:nvGrpSpPr>
        <p:grpSpPr>
          <a:xfrm>
            <a:off x="1013883" y="5717366"/>
            <a:ext cx="2829659" cy="246300"/>
            <a:chOff x="921229" y="5898301"/>
            <a:chExt cx="2829659" cy="246300"/>
          </a:xfrm>
        </p:grpSpPr>
        <p:sp>
          <p:nvSpPr>
            <p:cNvPr id="500" name="Google Shape;500;p35"/>
            <p:cNvSpPr/>
            <p:nvPr/>
          </p:nvSpPr>
          <p:spPr>
            <a:xfrm>
              <a:off x="921229" y="5926096"/>
              <a:ext cx="201600" cy="203200"/>
            </a:xfrm>
            <a:prstGeom prst="ellipse">
              <a:avLst/>
            </a:prstGeom>
            <a:solidFill>
              <a:srgbClr val="77787B"/>
            </a:solidFill>
            <a:ln>
              <a:noFill/>
            </a:ln>
          </p:spPr>
          <p:txBody>
            <a:bodyPr spcFirstLastPara="1" wrap="square" lIns="54000" tIns="54000" rIns="54000" bIns="54000" anchor="ctr" anchorCtr="0">
              <a:noAutofit/>
            </a:bodyPr>
            <a:lstStyle/>
            <a:p>
              <a:pPr marL="85725" marR="0" lvl="0" indent="-8572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00"/>
                <a:buFont typeface="Noto Sans Symbols"/>
                <a:buNone/>
              </a:pPr>
              <a:r>
                <a:rPr lang="ko-KR" sz="1000" b="0" i="0" u="none" strike="noStrike" cap="non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</a:t>
              </a:r>
              <a:endParaRPr/>
            </a:p>
          </p:txBody>
        </p:sp>
        <p:sp>
          <p:nvSpPr>
            <p:cNvPr id="501" name="Google Shape;501;p35"/>
            <p:cNvSpPr txBox="1"/>
            <p:nvPr/>
          </p:nvSpPr>
          <p:spPr>
            <a:xfrm>
              <a:off x="1157688" y="5898301"/>
              <a:ext cx="25932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00" b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주</a:t>
              </a:r>
              <a:r>
                <a:rPr lang="ko-KR" sz="10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차/출차시 차량</a:t>
              </a:r>
              <a:r>
                <a:rPr lang="ko-KR" sz="1000" b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정보 저장</a:t>
              </a:r>
              <a:endParaRPr sz="1000" b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502" name="Google Shape;502;p35"/>
          <p:cNvSpPr/>
          <p:nvPr/>
        </p:nvSpPr>
        <p:spPr>
          <a:xfrm>
            <a:off x="261264" y="2317805"/>
            <a:ext cx="268200" cy="203100"/>
          </a:xfrm>
          <a:prstGeom prst="ellipse">
            <a:avLst/>
          </a:prstGeom>
          <a:solidFill>
            <a:srgbClr val="3B5AA8"/>
          </a:solidFill>
          <a:ln>
            <a:noFill/>
          </a:ln>
        </p:spPr>
        <p:txBody>
          <a:bodyPr spcFirstLastPara="1" wrap="square" lIns="54000" tIns="54000" rIns="54000" bIns="54000" anchor="ctr" anchorCtr="0">
            <a:noAutofit/>
          </a:bodyPr>
          <a:lstStyle/>
          <a:p>
            <a:pPr marL="85725" marR="0" lvl="0" indent="-8572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oto Sans Symbols"/>
              <a:buNone/>
            </a:pPr>
            <a:r>
              <a:rPr lang="ko-KR" sz="10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/>
          </a:p>
        </p:txBody>
      </p:sp>
      <p:sp>
        <p:nvSpPr>
          <p:cNvPr id="503" name="Google Shape;503;p35"/>
          <p:cNvSpPr/>
          <p:nvPr/>
        </p:nvSpPr>
        <p:spPr>
          <a:xfrm>
            <a:off x="174490" y="2600014"/>
            <a:ext cx="1440000" cy="309600"/>
          </a:xfrm>
          <a:prstGeom prst="rect">
            <a:avLst/>
          </a:prstGeom>
          <a:noFill/>
          <a:ln w="9525" cap="flat" cmpd="sng">
            <a:solidFill>
              <a:srgbClr val="00264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algun Gothic"/>
              <a:buNone/>
            </a:pPr>
            <a:r>
              <a:rPr lang="ko-KR" sz="9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프로그램 실행</a:t>
            </a:r>
            <a:endParaRPr/>
          </a:p>
        </p:txBody>
      </p:sp>
      <p:sp>
        <p:nvSpPr>
          <p:cNvPr id="504" name="Google Shape;504;p35"/>
          <p:cNvSpPr/>
          <p:nvPr/>
        </p:nvSpPr>
        <p:spPr>
          <a:xfrm>
            <a:off x="180125" y="3294176"/>
            <a:ext cx="1428750" cy="395700"/>
          </a:xfrm>
          <a:prstGeom prst="flowChartDecision">
            <a:avLst/>
          </a:prstGeom>
          <a:solidFill>
            <a:srgbClr val="FFFFE9"/>
          </a:solidFill>
          <a:ln w="9525" cap="flat" cmpd="sng">
            <a:solidFill>
              <a:srgbClr val="00264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algun Gothic"/>
              <a:buNone/>
            </a:pPr>
            <a:r>
              <a:rPr lang="ko-KR" sz="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옵션</a:t>
            </a:r>
            <a:endParaRPr/>
          </a:p>
        </p:txBody>
      </p:sp>
      <p:cxnSp>
        <p:nvCxnSpPr>
          <p:cNvPr id="505" name="Google Shape;505;p35"/>
          <p:cNvCxnSpPr>
            <a:stCxn id="503" idx="2"/>
            <a:endCxn id="504" idx="0"/>
          </p:cNvCxnSpPr>
          <p:nvPr/>
        </p:nvCxnSpPr>
        <p:spPr>
          <a:xfrm>
            <a:off x="894490" y="2909614"/>
            <a:ext cx="0" cy="384600"/>
          </a:xfrm>
          <a:prstGeom prst="straightConnector1">
            <a:avLst/>
          </a:prstGeom>
          <a:noFill/>
          <a:ln w="9525" cap="flat" cmpd="sng">
            <a:solidFill>
              <a:srgbClr val="00264C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506" name="Google Shape;506;p35"/>
          <p:cNvSpPr/>
          <p:nvPr/>
        </p:nvSpPr>
        <p:spPr>
          <a:xfrm>
            <a:off x="555802" y="4324463"/>
            <a:ext cx="677400" cy="385200"/>
          </a:xfrm>
          <a:prstGeom prst="rect">
            <a:avLst/>
          </a:prstGeom>
          <a:noFill/>
          <a:ln w="9525" cap="flat" cmpd="sng">
            <a:solidFill>
              <a:srgbClr val="00264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algun Gothic"/>
              <a:buNone/>
            </a:pPr>
            <a:r>
              <a:rPr lang="ko-KR" sz="9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주/출차 시 정보 저장</a:t>
            </a:r>
            <a:endParaRPr/>
          </a:p>
        </p:txBody>
      </p:sp>
      <p:cxnSp>
        <p:nvCxnSpPr>
          <p:cNvPr id="507" name="Google Shape;507;p35"/>
          <p:cNvCxnSpPr>
            <a:stCxn id="506" idx="3"/>
            <a:endCxn id="495" idx="2"/>
          </p:cNvCxnSpPr>
          <p:nvPr/>
        </p:nvCxnSpPr>
        <p:spPr>
          <a:xfrm rot="10800000" flipH="1">
            <a:off x="1233202" y="3969863"/>
            <a:ext cx="3300900" cy="547200"/>
          </a:xfrm>
          <a:prstGeom prst="bentConnector3">
            <a:avLst>
              <a:gd name="adj1" fmla="val 50001"/>
            </a:avLst>
          </a:prstGeom>
          <a:noFill/>
          <a:ln w="9525" cap="flat" cmpd="sng">
            <a:solidFill>
              <a:srgbClr val="00206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08" name="Google Shape;508;p35"/>
          <p:cNvCxnSpPr>
            <a:stCxn id="504" idx="2"/>
            <a:endCxn id="506" idx="0"/>
          </p:cNvCxnSpPr>
          <p:nvPr/>
        </p:nvCxnSpPr>
        <p:spPr>
          <a:xfrm>
            <a:off x="894500" y="3689876"/>
            <a:ext cx="0" cy="634500"/>
          </a:xfrm>
          <a:prstGeom prst="straightConnector1">
            <a:avLst/>
          </a:prstGeom>
          <a:noFill/>
          <a:ln w="9525" cap="flat" cmpd="sng">
            <a:solidFill>
              <a:srgbClr val="00264C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509" name="Google Shape;509;p35"/>
          <p:cNvSpPr/>
          <p:nvPr/>
        </p:nvSpPr>
        <p:spPr>
          <a:xfrm>
            <a:off x="2066250" y="2596575"/>
            <a:ext cx="893700" cy="300600"/>
          </a:xfrm>
          <a:prstGeom prst="rect">
            <a:avLst/>
          </a:prstGeom>
          <a:noFill/>
          <a:ln w="9525" cap="flat" cmpd="sng">
            <a:solidFill>
              <a:srgbClr val="00264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algun Gothic"/>
              <a:buNone/>
            </a:pPr>
            <a:r>
              <a:rPr lang="ko-KR" sz="9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사용자 제공서비스</a:t>
            </a:r>
            <a:endParaRPr/>
          </a:p>
        </p:txBody>
      </p:sp>
      <p:cxnSp>
        <p:nvCxnSpPr>
          <p:cNvPr id="510" name="Google Shape;510;p35"/>
          <p:cNvCxnSpPr>
            <a:stCxn id="504" idx="3"/>
            <a:endCxn id="509" idx="1"/>
          </p:cNvCxnSpPr>
          <p:nvPr/>
        </p:nvCxnSpPr>
        <p:spPr>
          <a:xfrm rot="10800000" flipH="1">
            <a:off x="1608875" y="2746826"/>
            <a:ext cx="457500" cy="745200"/>
          </a:xfrm>
          <a:prstGeom prst="bentConnector3">
            <a:avLst>
              <a:gd name="adj1" fmla="val 49986"/>
            </a:avLst>
          </a:prstGeom>
          <a:noFill/>
          <a:ln w="9525" cap="flat" cmpd="sng">
            <a:solidFill>
              <a:srgbClr val="00206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511" name="Google Shape;511;p35"/>
          <p:cNvSpPr/>
          <p:nvPr/>
        </p:nvSpPr>
        <p:spPr>
          <a:xfrm>
            <a:off x="3493300" y="2506261"/>
            <a:ext cx="1296125" cy="496088"/>
          </a:xfrm>
          <a:prstGeom prst="flowChartDecision">
            <a:avLst/>
          </a:prstGeom>
          <a:solidFill>
            <a:srgbClr val="FFFFE9"/>
          </a:solidFill>
          <a:ln w="9525" cap="flat" cmpd="sng">
            <a:solidFill>
              <a:srgbClr val="00264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algun Gothic"/>
              <a:buNone/>
            </a:pPr>
            <a:r>
              <a:rPr lang="ko-KR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거주자 차량 위치 조회</a:t>
            </a:r>
            <a:endParaRPr/>
          </a:p>
        </p:txBody>
      </p:sp>
      <p:cxnSp>
        <p:nvCxnSpPr>
          <p:cNvPr id="512" name="Google Shape;512;p35"/>
          <p:cNvCxnSpPr>
            <a:stCxn id="509" idx="3"/>
            <a:endCxn id="511" idx="1"/>
          </p:cNvCxnSpPr>
          <p:nvPr/>
        </p:nvCxnSpPr>
        <p:spPr>
          <a:xfrm>
            <a:off x="2959950" y="2746875"/>
            <a:ext cx="533400" cy="7500"/>
          </a:xfrm>
          <a:prstGeom prst="straightConnector1">
            <a:avLst/>
          </a:prstGeom>
          <a:noFill/>
          <a:ln w="9525" cap="flat" cmpd="sng">
            <a:solidFill>
              <a:srgbClr val="00206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13" name="Google Shape;513;p35"/>
          <p:cNvCxnSpPr>
            <a:stCxn id="495" idx="1"/>
            <a:endCxn id="511" idx="3"/>
          </p:cNvCxnSpPr>
          <p:nvPr/>
        </p:nvCxnSpPr>
        <p:spPr>
          <a:xfrm rot="5400000" flipH="1">
            <a:off x="4437448" y="3106239"/>
            <a:ext cx="934500" cy="230700"/>
          </a:xfrm>
          <a:prstGeom prst="bentConnector2">
            <a:avLst/>
          </a:prstGeom>
          <a:noFill/>
          <a:ln w="9525" cap="flat" cmpd="sng">
            <a:solidFill>
              <a:srgbClr val="00206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514" name="Google Shape;514;p35"/>
          <p:cNvSpPr/>
          <p:nvPr/>
        </p:nvSpPr>
        <p:spPr>
          <a:xfrm>
            <a:off x="3493300" y="1928075"/>
            <a:ext cx="1296125" cy="496100"/>
          </a:xfrm>
          <a:prstGeom prst="flowChartDecision">
            <a:avLst/>
          </a:prstGeom>
          <a:solidFill>
            <a:srgbClr val="FFFFE9"/>
          </a:solidFill>
          <a:ln w="9525" cap="flat" cmpd="sng">
            <a:solidFill>
              <a:srgbClr val="00264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algun Gothic"/>
              <a:buNone/>
            </a:pPr>
            <a:r>
              <a:rPr lang="ko-KR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실시간 주차 현황 제공</a:t>
            </a:r>
            <a:endParaRPr/>
          </a:p>
        </p:txBody>
      </p:sp>
      <p:cxnSp>
        <p:nvCxnSpPr>
          <p:cNvPr id="515" name="Google Shape;515;p35"/>
          <p:cNvCxnSpPr>
            <a:endCxn id="514" idx="1"/>
          </p:cNvCxnSpPr>
          <p:nvPr/>
        </p:nvCxnSpPr>
        <p:spPr>
          <a:xfrm rot="-5400000">
            <a:off x="3037450" y="2317575"/>
            <a:ext cx="597300" cy="314400"/>
          </a:xfrm>
          <a:prstGeom prst="bentConnector2">
            <a:avLst/>
          </a:prstGeom>
          <a:noFill/>
          <a:ln w="9525" cap="flat" cmpd="sng">
            <a:solidFill>
              <a:srgbClr val="00206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16" name="Google Shape;516;p35"/>
          <p:cNvCxnSpPr>
            <a:stCxn id="495" idx="1"/>
            <a:endCxn id="514" idx="3"/>
          </p:cNvCxnSpPr>
          <p:nvPr/>
        </p:nvCxnSpPr>
        <p:spPr>
          <a:xfrm rot="5400000" flipH="1">
            <a:off x="4148398" y="2817189"/>
            <a:ext cx="1512600" cy="230700"/>
          </a:xfrm>
          <a:prstGeom prst="bentConnector2">
            <a:avLst/>
          </a:prstGeom>
          <a:noFill/>
          <a:ln w="9525" cap="flat" cmpd="sng">
            <a:solidFill>
              <a:srgbClr val="00206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517" name="Google Shape;517;p35"/>
          <p:cNvSpPr/>
          <p:nvPr/>
        </p:nvSpPr>
        <p:spPr>
          <a:xfrm>
            <a:off x="217880" y="1663080"/>
            <a:ext cx="4779000" cy="2163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거주자</a:t>
            </a:r>
            <a:endParaRPr/>
          </a:p>
        </p:txBody>
      </p:sp>
      <p:sp>
        <p:nvSpPr>
          <p:cNvPr id="518" name="Google Shape;518;p35"/>
          <p:cNvSpPr/>
          <p:nvPr/>
        </p:nvSpPr>
        <p:spPr>
          <a:xfrm>
            <a:off x="4996897" y="1663080"/>
            <a:ext cx="3947400" cy="216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관리자</a:t>
            </a:r>
            <a:endParaRPr/>
          </a:p>
        </p:txBody>
      </p:sp>
      <p:sp>
        <p:nvSpPr>
          <p:cNvPr id="519" name="Google Shape;519;p35"/>
          <p:cNvSpPr/>
          <p:nvPr/>
        </p:nvSpPr>
        <p:spPr>
          <a:xfrm>
            <a:off x="7533849" y="2492957"/>
            <a:ext cx="1440000" cy="309600"/>
          </a:xfrm>
          <a:prstGeom prst="rect">
            <a:avLst/>
          </a:prstGeom>
          <a:noFill/>
          <a:ln w="9525" cap="flat" cmpd="sng">
            <a:solidFill>
              <a:srgbClr val="00264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algun Gothic"/>
              <a:buNone/>
            </a:pPr>
            <a:r>
              <a:rPr lang="ko-KR" sz="9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프로그램 실행</a:t>
            </a:r>
            <a:endParaRPr/>
          </a:p>
        </p:txBody>
      </p:sp>
      <p:cxnSp>
        <p:nvCxnSpPr>
          <p:cNvPr id="520" name="Google Shape;520;p35"/>
          <p:cNvCxnSpPr>
            <a:stCxn id="519" idx="2"/>
            <a:endCxn id="521" idx="0"/>
          </p:cNvCxnSpPr>
          <p:nvPr/>
        </p:nvCxnSpPr>
        <p:spPr>
          <a:xfrm>
            <a:off x="8253849" y="2802557"/>
            <a:ext cx="4200" cy="395700"/>
          </a:xfrm>
          <a:prstGeom prst="straightConnector1">
            <a:avLst/>
          </a:prstGeom>
          <a:noFill/>
          <a:ln w="9525" cap="flat" cmpd="sng">
            <a:solidFill>
              <a:srgbClr val="00264C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521" name="Google Shape;521;p35"/>
          <p:cNvSpPr/>
          <p:nvPr/>
        </p:nvSpPr>
        <p:spPr>
          <a:xfrm>
            <a:off x="7543750" y="3198251"/>
            <a:ext cx="1428750" cy="398625"/>
          </a:xfrm>
          <a:prstGeom prst="flowChartDecision">
            <a:avLst/>
          </a:prstGeom>
          <a:solidFill>
            <a:srgbClr val="FFFFE9"/>
          </a:solidFill>
          <a:ln w="9525" cap="flat" cmpd="sng">
            <a:solidFill>
              <a:srgbClr val="00264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algun Gothic"/>
              <a:buNone/>
            </a:pPr>
            <a:r>
              <a:rPr lang="ko-KR" sz="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옵션</a:t>
            </a:r>
            <a:endParaRPr/>
          </a:p>
        </p:txBody>
      </p:sp>
      <p:sp>
        <p:nvSpPr>
          <p:cNvPr id="522" name="Google Shape;522;p35"/>
          <p:cNvSpPr/>
          <p:nvPr/>
        </p:nvSpPr>
        <p:spPr>
          <a:xfrm>
            <a:off x="3019125" y="3783189"/>
            <a:ext cx="893700" cy="315900"/>
          </a:xfrm>
          <a:prstGeom prst="rect">
            <a:avLst/>
          </a:prstGeom>
          <a:solidFill>
            <a:srgbClr val="FFFFE9"/>
          </a:solidFill>
          <a:ln w="9525" cap="flat" cmpd="sng">
            <a:solidFill>
              <a:srgbClr val="00264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algun Gothic"/>
              <a:buNone/>
            </a:pPr>
            <a:r>
              <a:rPr lang="ko-KR" sz="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주차 정보 저장</a:t>
            </a:r>
            <a:endParaRPr/>
          </a:p>
        </p:txBody>
      </p:sp>
      <p:sp>
        <p:nvSpPr>
          <p:cNvPr id="523" name="Google Shape;523;p35"/>
          <p:cNvSpPr/>
          <p:nvPr/>
        </p:nvSpPr>
        <p:spPr>
          <a:xfrm>
            <a:off x="3016082" y="4793538"/>
            <a:ext cx="893700" cy="284100"/>
          </a:xfrm>
          <a:prstGeom prst="rect">
            <a:avLst/>
          </a:prstGeom>
          <a:solidFill>
            <a:srgbClr val="FFFFE9"/>
          </a:solidFill>
          <a:ln w="9525" cap="flat" cmpd="sng">
            <a:solidFill>
              <a:srgbClr val="00264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algun Gothic"/>
              <a:buNone/>
            </a:pPr>
            <a:r>
              <a:rPr lang="ko-KR" sz="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출차 정보 저장</a:t>
            </a:r>
            <a:endParaRPr/>
          </a:p>
        </p:txBody>
      </p:sp>
      <p:sp>
        <p:nvSpPr>
          <p:cNvPr id="524" name="Google Shape;524;p35"/>
          <p:cNvSpPr/>
          <p:nvPr/>
        </p:nvSpPr>
        <p:spPr>
          <a:xfrm>
            <a:off x="7705174" y="3917346"/>
            <a:ext cx="1105800" cy="300600"/>
          </a:xfrm>
          <a:prstGeom prst="rect">
            <a:avLst/>
          </a:prstGeom>
          <a:noFill/>
          <a:ln w="9525" cap="flat" cmpd="sng">
            <a:solidFill>
              <a:srgbClr val="00264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algun Gothic"/>
              <a:buNone/>
            </a:pPr>
            <a:r>
              <a:rPr lang="ko-KR" sz="9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관리자 제공 서비스</a:t>
            </a:r>
            <a:endParaRPr/>
          </a:p>
        </p:txBody>
      </p:sp>
      <p:cxnSp>
        <p:nvCxnSpPr>
          <p:cNvPr id="525" name="Google Shape;525;p35"/>
          <p:cNvCxnSpPr>
            <a:stCxn id="521" idx="2"/>
          </p:cNvCxnSpPr>
          <p:nvPr/>
        </p:nvCxnSpPr>
        <p:spPr>
          <a:xfrm>
            <a:off x="8258125" y="3596876"/>
            <a:ext cx="0" cy="344100"/>
          </a:xfrm>
          <a:prstGeom prst="straightConnector1">
            <a:avLst/>
          </a:prstGeom>
          <a:noFill/>
          <a:ln w="9525" cap="flat" cmpd="sng">
            <a:solidFill>
              <a:srgbClr val="00264C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526" name="Google Shape;526;p35"/>
          <p:cNvSpPr/>
          <p:nvPr/>
        </p:nvSpPr>
        <p:spPr>
          <a:xfrm>
            <a:off x="6043596" y="4454188"/>
            <a:ext cx="1296144" cy="357787"/>
          </a:xfrm>
          <a:prstGeom prst="flowChartDecision">
            <a:avLst/>
          </a:prstGeom>
          <a:solidFill>
            <a:srgbClr val="FFFFE9"/>
          </a:solidFill>
          <a:ln w="9525" cap="flat" cmpd="sng">
            <a:solidFill>
              <a:srgbClr val="00264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algun Gothic"/>
              <a:buNone/>
            </a:pPr>
            <a:r>
              <a:rPr lang="ko-KR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부정 주차</a:t>
            </a:r>
            <a:endParaRPr/>
          </a:p>
        </p:txBody>
      </p:sp>
      <p:sp>
        <p:nvSpPr>
          <p:cNvPr id="527" name="Google Shape;527;p35"/>
          <p:cNvSpPr/>
          <p:nvPr/>
        </p:nvSpPr>
        <p:spPr>
          <a:xfrm>
            <a:off x="6037440" y="3891185"/>
            <a:ext cx="1296144" cy="357787"/>
          </a:xfrm>
          <a:prstGeom prst="flowChartDecision">
            <a:avLst/>
          </a:prstGeom>
          <a:solidFill>
            <a:srgbClr val="FFFFE9"/>
          </a:solidFill>
          <a:ln w="9525" cap="flat" cmpd="sng">
            <a:solidFill>
              <a:srgbClr val="00264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algun Gothic"/>
              <a:buNone/>
            </a:pPr>
            <a:r>
              <a:rPr lang="ko-KR" sz="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정상 주차시</a:t>
            </a:r>
            <a:endParaRPr sz="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528" name="Google Shape;528;p35"/>
          <p:cNvCxnSpPr>
            <a:stCxn id="495" idx="4"/>
            <a:endCxn id="526" idx="1"/>
          </p:cNvCxnSpPr>
          <p:nvPr/>
        </p:nvCxnSpPr>
        <p:spPr>
          <a:xfrm>
            <a:off x="5505898" y="3969939"/>
            <a:ext cx="537600" cy="663000"/>
          </a:xfrm>
          <a:prstGeom prst="bentConnector3">
            <a:avLst>
              <a:gd name="adj1" fmla="val 50009"/>
            </a:avLst>
          </a:prstGeom>
          <a:noFill/>
          <a:ln w="9525" cap="flat" cmpd="sng">
            <a:solidFill>
              <a:srgbClr val="00206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29" name="Google Shape;529;p35"/>
          <p:cNvCxnSpPr>
            <a:stCxn id="524" idx="1"/>
            <a:endCxn id="527" idx="3"/>
          </p:cNvCxnSpPr>
          <p:nvPr/>
        </p:nvCxnSpPr>
        <p:spPr>
          <a:xfrm flipH="1">
            <a:off x="7333474" y="4067646"/>
            <a:ext cx="371700" cy="2400"/>
          </a:xfrm>
          <a:prstGeom prst="straightConnector1">
            <a:avLst/>
          </a:prstGeom>
          <a:noFill/>
          <a:ln w="9525" cap="flat" cmpd="sng">
            <a:solidFill>
              <a:srgbClr val="00264C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30" name="Google Shape;530;p35"/>
          <p:cNvCxnSpPr>
            <a:stCxn id="527" idx="1"/>
            <a:endCxn id="495" idx="4"/>
          </p:cNvCxnSpPr>
          <p:nvPr/>
        </p:nvCxnSpPr>
        <p:spPr>
          <a:xfrm rot="10800000">
            <a:off x="5505840" y="3969879"/>
            <a:ext cx="531600" cy="100200"/>
          </a:xfrm>
          <a:prstGeom prst="bentConnector3">
            <a:avLst>
              <a:gd name="adj1" fmla="val 49995"/>
            </a:avLst>
          </a:prstGeom>
          <a:noFill/>
          <a:ln w="9525" cap="flat" cmpd="sng">
            <a:solidFill>
              <a:srgbClr val="00206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31" name="Google Shape;531;p35"/>
          <p:cNvCxnSpPr/>
          <p:nvPr/>
        </p:nvCxnSpPr>
        <p:spPr>
          <a:xfrm>
            <a:off x="7343854" y="4628909"/>
            <a:ext cx="371700" cy="0"/>
          </a:xfrm>
          <a:prstGeom prst="straightConnector1">
            <a:avLst/>
          </a:prstGeom>
          <a:noFill/>
          <a:ln w="9525" cap="flat" cmpd="sng">
            <a:solidFill>
              <a:srgbClr val="00264C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532" name="Google Shape;532;p35"/>
          <p:cNvSpPr/>
          <p:nvPr/>
        </p:nvSpPr>
        <p:spPr>
          <a:xfrm>
            <a:off x="7705174" y="4435948"/>
            <a:ext cx="1105800" cy="357900"/>
          </a:xfrm>
          <a:prstGeom prst="rect">
            <a:avLst/>
          </a:prstGeom>
          <a:noFill/>
          <a:ln w="9525" cap="flat" cmpd="sng">
            <a:solidFill>
              <a:srgbClr val="00264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algun Gothic"/>
              <a:buNone/>
            </a:pPr>
            <a:r>
              <a:rPr lang="ko-KR" sz="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부정주차</a:t>
            </a:r>
            <a:r>
              <a:rPr lang="ko-KR" sz="9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알림</a:t>
            </a:r>
            <a:endParaRPr/>
          </a:p>
        </p:txBody>
      </p:sp>
      <p:cxnSp>
        <p:nvCxnSpPr>
          <p:cNvPr id="533" name="Google Shape;533;p35"/>
          <p:cNvCxnSpPr>
            <a:stCxn id="524" idx="2"/>
            <a:endCxn id="532" idx="0"/>
          </p:cNvCxnSpPr>
          <p:nvPr/>
        </p:nvCxnSpPr>
        <p:spPr>
          <a:xfrm>
            <a:off x="8258074" y="4217946"/>
            <a:ext cx="0" cy="218100"/>
          </a:xfrm>
          <a:prstGeom prst="straightConnector1">
            <a:avLst/>
          </a:prstGeom>
          <a:noFill/>
          <a:ln w="9525" cap="flat" cmpd="sng">
            <a:solidFill>
              <a:srgbClr val="00264C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534" name="Google Shape;534;p35"/>
          <p:cNvSpPr/>
          <p:nvPr/>
        </p:nvSpPr>
        <p:spPr>
          <a:xfrm>
            <a:off x="243044" y="4035910"/>
            <a:ext cx="268200" cy="203100"/>
          </a:xfrm>
          <a:prstGeom prst="ellipse">
            <a:avLst/>
          </a:prstGeom>
          <a:solidFill>
            <a:srgbClr val="3B5AA8"/>
          </a:solidFill>
          <a:ln>
            <a:noFill/>
          </a:ln>
        </p:spPr>
        <p:txBody>
          <a:bodyPr spcFirstLastPara="1" wrap="square" lIns="54000" tIns="54000" rIns="54000" bIns="54000" anchor="ctr" anchorCtr="0">
            <a:noAutofit/>
          </a:bodyPr>
          <a:lstStyle/>
          <a:p>
            <a:pPr marL="85725" marR="0" lvl="0" indent="-8572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oto Sans Symbols"/>
              <a:buNone/>
            </a:pPr>
            <a:r>
              <a:rPr lang="ko-KR" sz="10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0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35" name="Google Shape;535;p35"/>
          <p:cNvSpPr/>
          <p:nvPr/>
        </p:nvSpPr>
        <p:spPr>
          <a:xfrm>
            <a:off x="2066149" y="2331540"/>
            <a:ext cx="268200" cy="203100"/>
          </a:xfrm>
          <a:prstGeom prst="ellipse">
            <a:avLst/>
          </a:prstGeom>
          <a:solidFill>
            <a:srgbClr val="3B5AA8"/>
          </a:solidFill>
          <a:ln>
            <a:noFill/>
          </a:ln>
        </p:spPr>
        <p:txBody>
          <a:bodyPr spcFirstLastPara="1" wrap="square" lIns="54000" tIns="54000" rIns="54000" bIns="54000" anchor="ctr" anchorCtr="0">
            <a:noAutofit/>
          </a:bodyPr>
          <a:lstStyle/>
          <a:p>
            <a:pPr marL="85725" marR="0" lvl="0" indent="-8572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oto Sans Symbols"/>
              <a:buNone/>
            </a:pPr>
            <a:r>
              <a:rPr lang="ko-KR" sz="10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/>
          </a:p>
        </p:txBody>
      </p:sp>
      <p:grpSp>
        <p:nvGrpSpPr>
          <p:cNvPr id="536" name="Google Shape;536;p35"/>
          <p:cNvGrpSpPr/>
          <p:nvPr/>
        </p:nvGrpSpPr>
        <p:grpSpPr>
          <a:xfrm>
            <a:off x="1013883" y="6011275"/>
            <a:ext cx="7333267" cy="246300"/>
            <a:chOff x="921229" y="6251925"/>
            <a:chExt cx="7333267" cy="246300"/>
          </a:xfrm>
        </p:grpSpPr>
        <p:sp>
          <p:nvSpPr>
            <p:cNvPr id="537" name="Google Shape;537;p35"/>
            <p:cNvSpPr/>
            <p:nvPr/>
          </p:nvSpPr>
          <p:spPr>
            <a:xfrm>
              <a:off x="921229" y="6279728"/>
              <a:ext cx="201600" cy="203100"/>
            </a:xfrm>
            <a:prstGeom prst="ellipse">
              <a:avLst/>
            </a:prstGeom>
            <a:solidFill>
              <a:srgbClr val="77787B"/>
            </a:solidFill>
            <a:ln>
              <a:noFill/>
            </a:ln>
          </p:spPr>
          <p:txBody>
            <a:bodyPr spcFirstLastPara="1" wrap="square" lIns="54000" tIns="54000" rIns="54000" bIns="54000" anchor="ctr" anchorCtr="0">
              <a:noAutofit/>
            </a:bodyPr>
            <a:lstStyle/>
            <a:p>
              <a:pPr marL="85725" marR="0" lvl="0" indent="-8572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00"/>
                <a:buFont typeface="Noto Sans Symbols"/>
                <a:buNone/>
              </a:pPr>
              <a:r>
                <a:rPr lang="ko-KR" sz="10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3</a:t>
              </a:r>
              <a:endParaRPr sz="10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38" name="Google Shape;538;p35"/>
            <p:cNvSpPr txBox="1"/>
            <p:nvPr/>
          </p:nvSpPr>
          <p:spPr>
            <a:xfrm>
              <a:off x="1157696" y="6251925"/>
              <a:ext cx="70968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사용자(거주자/방문자)에게 실시간 주차 현황 및 선호 주차구역 점유율 정보 제공</a:t>
              </a:r>
              <a:endParaRPr/>
            </a:p>
          </p:txBody>
        </p:sp>
      </p:grpSp>
      <p:sp>
        <p:nvSpPr>
          <p:cNvPr id="539" name="Google Shape;539;p35"/>
          <p:cNvSpPr/>
          <p:nvPr/>
        </p:nvSpPr>
        <p:spPr>
          <a:xfrm>
            <a:off x="7622769" y="3655098"/>
            <a:ext cx="268200" cy="203100"/>
          </a:xfrm>
          <a:prstGeom prst="ellipse">
            <a:avLst/>
          </a:prstGeom>
          <a:solidFill>
            <a:srgbClr val="3B5AA8"/>
          </a:solidFill>
          <a:ln>
            <a:noFill/>
          </a:ln>
        </p:spPr>
        <p:txBody>
          <a:bodyPr spcFirstLastPara="1" wrap="square" lIns="54000" tIns="54000" rIns="54000" bIns="54000" anchor="ctr" anchorCtr="0">
            <a:noAutofit/>
          </a:bodyPr>
          <a:lstStyle/>
          <a:p>
            <a:pPr marL="85725" marR="0" lvl="0" indent="-8572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oto Sans Symbols"/>
              <a:buNone/>
            </a:pPr>
            <a:r>
              <a:rPr lang="ko-KR" sz="10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0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540" name="Google Shape;540;p35"/>
          <p:cNvGrpSpPr/>
          <p:nvPr/>
        </p:nvGrpSpPr>
        <p:grpSpPr>
          <a:xfrm>
            <a:off x="1013883" y="6316075"/>
            <a:ext cx="7333267" cy="246300"/>
            <a:chOff x="921229" y="6251925"/>
            <a:chExt cx="7333267" cy="246300"/>
          </a:xfrm>
        </p:grpSpPr>
        <p:sp>
          <p:nvSpPr>
            <p:cNvPr id="541" name="Google Shape;541;p35"/>
            <p:cNvSpPr/>
            <p:nvPr/>
          </p:nvSpPr>
          <p:spPr>
            <a:xfrm>
              <a:off x="921229" y="6279728"/>
              <a:ext cx="201600" cy="203100"/>
            </a:xfrm>
            <a:prstGeom prst="ellipse">
              <a:avLst/>
            </a:prstGeom>
            <a:solidFill>
              <a:srgbClr val="77787B"/>
            </a:solidFill>
            <a:ln>
              <a:noFill/>
            </a:ln>
          </p:spPr>
          <p:txBody>
            <a:bodyPr spcFirstLastPara="1" wrap="square" lIns="54000" tIns="54000" rIns="54000" bIns="54000" anchor="ctr" anchorCtr="0">
              <a:noAutofit/>
            </a:bodyPr>
            <a:lstStyle/>
            <a:p>
              <a:pPr marL="85725" marR="0" lvl="0" indent="-8572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00"/>
                <a:buFont typeface="Noto Sans Symbols"/>
                <a:buNone/>
              </a:pPr>
              <a:r>
                <a:rPr lang="ko-KR" sz="10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4</a:t>
              </a:r>
              <a:endParaRPr sz="10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42" name="Google Shape;542;p35"/>
            <p:cNvSpPr txBox="1"/>
            <p:nvPr/>
          </p:nvSpPr>
          <p:spPr>
            <a:xfrm>
              <a:off x="1157696" y="6251925"/>
              <a:ext cx="70968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주차관리 시스템에 접속하여 관리자 제공서비스를 선택한다. (정상 주차 시 주차현황 제공, 주차 위반시 알림 제공 등)</a:t>
              </a:r>
              <a:endParaRPr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cxnSp>
        <p:nvCxnSpPr>
          <p:cNvPr id="543" name="Google Shape;543;p35"/>
          <p:cNvCxnSpPr>
            <a:endCxn id="544" idx="1"/>
          </p:cNvCxnSpPr>
          <p:nvPr/>
        </p:nvCxnSpPr>
        <p:spPr>
          <a:xfrm rot="-5400000" flipH="1">
            <a:off x="3037600" y="2894500"/>
            <a:ext cx="597000" cy="314400"/>
          </a:xfrm>
          <a:prstGeom prst="bentConnector2">
            <a:avLst/>
          </a:prstGeom>
          <a:noFill/>
          <a:ln w="9525" cap="flat" cmpd="sng">
            <a:solidFill>
              <a:srgbClr val="00206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544" name="Google Shape;544;p35"/>
          <p:cNvSpPr/>
          <p:nvPr/>
        </p:nvSpPr>
        <p:spPr>
          <a:xfrm>
            <a:off x="3493300" y="3069100"/>
            <a:ext cx="1296125" cy="562200"/>
          </a:xfrm>
          <a:prstGeom prst="flowChartDecision">
            <a:avLst/>
          </a:prstGeom>
          <a:solidFill>
            <a:srgbClr val="FFFFE9"/>
          </a:solidFill>
          <a:ln w="9525" cap="flat" cmpd="sng">
            <a:solidFill>
              <a:srgbClr val="00264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algun Gothic"/>
              <a:buNone/>
            </a:pPr>
            <a:r>
              <a:rPr lang="ko-KR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거주자 선호구역 점유 예측</a:t>
            </a:r>
            <a:endParaRPr sz="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545" name="Google Shape;545;p35"/>
          <p:cNvCxnSpPr>
            <a:stCxn id="495" idx="1"/>
            <a:endCxn id="544" idx="3"/>
          </p:cNvCxnSpPr>
          <p:nvPr/>
        </p:nvCxnSpPr>
        <p:spPr>
          <a:xfrm rot="5400000" flipH="1">
            <a:off x="4735348" y="3404139"/>
            <a:ext cx="338700" cy="230700"/>
          </a:xfrm>
          <a:prstGeom prst="bentConnector2">
            <a:avLst/>
          </a:prstGeom>
          <a:noFill/>
          <a:ln w="9525" cap="flat" cmpd="sng">
            <a:solidFill>
              <a:srgbClr val="00206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46" name="Google Shape;546;p35"/>
          <p:cNvCxnSpPr>
            <a:stCxn id="521" idx="1"/>
            <a:endCxn id="547" idx="3"/>
          </p:cNvCxnSpPr>
          <p:nvPr/>
        </p:nvCxnSpPr>
        <p:spPr>
          <a:xfrm rot="10800000">
            <a:off x="7117450" y="3394263"/>
            <a:ext cx="426300" cy="3300"/>
          </a:xfrm>
          <a:prstGeom prst="straightConnector1">
            <a:avLst/>
          </a:prstGeom>
          <a:noFill/>
          <a:ln w="9525" cap="flat" cmpd="sng">
            <a:solidFill>
              <a:srgbClr val="00264C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547" name="Google Shape;547;p35"/>
          <p:cNvSpPr/>
          <p:nvPr/>
        </p:nvSpPr>
        <p:spPr>
          <a:xfrm>
            <a:off x="5799550" y="3146225"/>
            <a:ext cx="1317950" cy="496100"/>
          </a:xfrm>
          <a:prstGeom prst="flowChartDecision">
            <a:avLst/>
          </a:prstGeom>
          <a:solidFill>
            <a:srgbClr val="FFFFE9"/>
          </a:solidFill>
          <a:ln w="9525" cap="flat" cmpd="sng">
            <a:solidFill>
              <a:srgbClr val="00264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algun Gothic"/>
              <a:buNone/>
            </a:pPr>
            <a:r>
              <a:rPr lang="ko-KR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부정주차 차량 알림</a:t>
            </a:r>
            <a:endParaRPr sz="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48" name="Google Shape;548;p35"/>
          <p:cNvSpPr/>
          <p:nvPr/>
        </p:nvSpPr>
        <p:spPr>
          <a:xfrm>
            <a:off x="5799500" y="2627975"/>
            <a:ext cx="1296150" cy="436200"/>
          </a:xfrm>
          <a:prstGeom prst="flowChartDecision">
            <a:avLst/>
          </a:prstGeom>
          <a:solidFill>
            <a:srgbClr val="FFFFE9"/>
          </a:solidFill>
          <a:ln w="9525" cap="flat" cmpd="sng">
            <a:solidFill>
              <a:srgbClr val="00264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algun Gothic"/>
              <a:buNone/>
            </a:pPr>
            <a:r>
              <a:rPr lang="ko-KR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주차 점유율 조회</a:t>
            </a:r>
            <a:endParaRPr sz="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549" name="Google Shape;549;p35"/>
          <p:cNvCxnSpPr>
            <a:stCxn id="521" idx="1"/>
            <a:endCxn id="548" idx="3"/>
          </p:cNvCxnSpPr>
          <p:nvPr/>
        </p:nvCxnSpPr>
        <p:spPr>
          <a:xfrm rot="10800000">
            <a:off x="7095550" y="2846163"/>
            <a:ext cx="448200" cy="551400"/>
          </a:xfrm>
          <a:prstGeom prst="bentConnector3">
            <a:avLst>
              <a:gd name="adj1" fmla="val 38192"/>
            </a:avLst>
          </a:prstGeom>
          <a:noFill/>
          <a:ln w="9525" cap="flat" cmpd="sng">
            <a:solidFill>
              <a:srgbClr val="00206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50" name="Google Shape;550;p35"/>
          <p:cNvCxnSpPr>
            <a:stCxn id="495" idx="1"/>
            <a:endCxn id="547" idx="1"/>
          </p:cNvCxnSpPr>
          <p:nvPr/>
        </p:nvCxnSpPr>
        <p:spPr>
          <a:xfrm rot="-5400000">
            <a:off x="5262448" y="3151839"/>
            <a:ext cx="294600" cy="779400"/>
          </a:xfrm>
          <a:prstGeom prst="bentConnector2">
            <a:avLst/>
          </a:prstGeom>
          <a:noFill/>
          <a:ln w="9525" cap="flat" cmpd="sng">
            <a:solidFill>
              <a:srgbClr val="00206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51" name="Google Shape;551;p35"/>
          <p:cNvCxnSpPr>
            <a:endCxn id="548" idx="1"/>
          </p:cNvCxnSpPr>
          <p:nvPr/>
        </p:nvCxnSpPr>
        <p:spPr>
          <a:xfrm rot="-5400000">
            <a:off x="4980950" y="2885225"/>
            <a:ext cx="857700" cy="779400"/>
          </a:xfrm>
          <a:prstGeom prst="bentConnector2">
            <a:avLst/>
          </a:prstGeom>
          <a:noFill/>
          <a:ln w="9525" cap="flat" cmpd="sng">
            <a:solidFill>
              <a:srgbClr val="00206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552" name="Google Shape;552;p35"/>
          <p:cNvSpPr/>
          <p:nvPr/>
        </p:nvSpPr>
        <p:spPr>
          <a:xfrm>
            <a:off x="1524800" y="4276200"/>
            <a:ext cx="971700" cy="597300"/>
          </a:xfrm>
          <a:prstGeom prst="rect">
            <a:avLst/>
          </a:prstGeom>
          <a:solidFill>
            <a:srgbClr val="FFFFE9"/>
          </a:solidFill>
          <a:ln w="9525" cap="flat" cmpd="sng">
            <a:solidFill>
              <a:srgbClr val="00264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algun Gothic"/>
              <a:buNone/>
            </a:pPr>
            <a:r>
              <a:rPr lang="ko-KR" sz="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엣지 디바이스를 통한 차량 정보 추출</a:t>
            </a:r>
            <a:endParaRPr/>
          </a:p>
        </p:txBody>
      </p:sp>
      <p:cxnSp>
        <p:nvCxnSpPr>
          <p:cNvPr id="553" name="Google Shape;553;p35"/>
          <p:cNvCxnSpPr>
            <a:endCxn id="523" idx="1"/>
          </p:cNvCxnSpPr>
          <p:nvPr/>
        </p:nvCxnSpPr>
        <p:spPr>
          <a:xfrm rot="-5400000" flipH="1">
            <a:off x="2742632" y="4662138"/>
            <a:ext cx="417000" cy="1299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4" name="Google Shape;554;p35"/>
          <p:cNvCxnSpPr>
            <a:stCxn id="523" idx="3"/>
            <a:endCxn id="495" idx="3"/>
          </p:cNvCxnSpPr>
          <p:nvPr/>
        </p:nvCxnSpPr>
        <p:spPr>
          <a:xfrm rot="10800000" flipH="1">
            <a:off x="3909782" y="4250988"/>
            <a:ext cx="1110300" cy="6846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36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560" name="Google Shape;560;p36"/>
          <p:cNvCxnSpPr/>
          <p:nvPr/>
        </p:nvCxnSpPr>
        <p:spPr>
          <a:xfrm>
            <a:off x="424356" y="541195"/>
            <a:ext cx="2591728" cy="0"/>
          </a:xfrm>
          <a:prstGeom prst="straightConnector1">
            <a:avLst/>
          </a:prstGeom>
          <a:noFill/>
          <a:ln w="28575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61" name="Google Shape;561;p36"/>
          <p:cNvCxnSpPr/>
          <p:nvPr/>
        </p:nvCxnSpPr>
        <p:spPr>
          <a:xfrm>
            <a:off x="3275856" y="548680"/>
            <a:ext cx="5328592" cy="0"/>
          </a:xfrm>
          <a:prstGeom prst="straightConnector1">
            <a:avLst/>
          </a:prstGeom>
          <a:noFill/>
          <a:ln w="28575" cap="flat" cmpd="sng">
            <a:solidFill>
              <a:srgbClr val="3B5AA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62" name="Google Shape;562;p36"/>
          <p:cNvSpPr txBox="1"/>
          <p:nvPr/>
        </p:nvSpPr>
        <p:spPr>
          <a:xfrm>
            <a:off x="323528" y="692697"/>
            <a:ext cx="2952328" cy="2724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algun Gothic"/>
              <a:buNone/>
            </a:pPr>
            <a:r>
              <a:rPr lang="ko-KR" sz="1700" b="1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| </a:t>
            </a:r>
            <a:r>
              <a:rPr lang="ko-KR" sz="17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알고리즘 명세서 </a:t>
            </a:r>
            <a:endParaRPr sz="17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63" name="Google Shape;563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3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>
            <a:noFill/>
          </a:ln>
        </p:spPr>
      </p:pic>
      <p:sp>
        <p:nvSpPr>
          <p:cNvPr id="565" name="Google Shape;565;p36"/>
          <p:cNvSpPr/>
          <p:nvPr/>
        </p:nvSpPr>
        <p:spPr>
          <a:xfrm rot="10800000" flipH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66" name="Google Shape;566;p36"/>
          <p:cNvSpPr/>
          <p:nvPr/>
        </p:nvSpPr>
        <p:spPr>
          <a:xfrm>
            <a:off x="251076" y="1634840"/>
            <a:ext cx="4291660" cy="4386448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67" name="Google Shape;567;p36"/>
          <p:cNvSpPr/>
          <p:nvPr/>
        </p:nvSpPr>
        <p:spPr>
          <a:xfrm>
            <a:off x="4600820" y="1634840"/>
            <a:ext cx="4291660" cy="4386448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알고리즘 시나리오</a:t>
            </a:r>
            <a:endParaRPr sz="14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1. 주차면 인식 및 차량 주차 감지 (초음파 센서)</a:t>
            </a:r>
            <a:endParaRPr/>
          </a:p>
          <a:p>
            <a:pPr marL="342900" marR="0" lvl="0" indent="-254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endParaRPr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2. 감지 시 영상 스냅샷 (IP 카메라)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3. 스냅샷 이미지 전처리</a:t>
            </a:r>
            <a:endParaRPr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4. 차량 인식 및 번호판 검출 (</a:t>
            </a:r>
            <a:r>
              <a:rPr lang="ko-KR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젯슨 나노</a:t>
            </a:r>
            <a:r>
              <a:rPr lang="ko-KR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5. 검출 성공 시 차량 정보</a:t>
            </a:r>
            <a:r>
              <a:rPr lang="ko-KR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를</a:t>
            </a:r>
            <a:r>
              <a:rPr lang="ko-KR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S3</a:t>
            </a:r>
            <a:r>
              <a:rPr lang="ko-KR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로 전</a:t>
            </a:r>
            <a:r>
              <a:rPr lang="ko-KR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송</a:t>
            </a:r>
            <a:endParaRPr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6. 10분 </a:t>
            </a:r>
            <a:r>
              <a:rPr lang="ko-KR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주기로</a:t>
            </a:r>
            <a:r>
              <a:rPr lang="ko-KR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영상 스냅샷 (IP 카메라)</a:t>
            </a:r>
            <a:endParaRPr/>
          </a:p>
        </p:txBody>
      </p:sp>
      <p:sp>
        <p:nvSpPr>
          <p:cNvPr id="568" name="Google Shape;568;p36"/>
          <p:cNvSpPr txBox="1"/>
          <p:nvPr/>
        </p:nvSpPr>
        <p:spPr>
          <a:xfrm>
            <a:off x="179512" y="1207785"/>
            <a:ext cx="36723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차량 인식 및 번호판 검출 알고리즘 흐름도</a:t>
            </a:r>
            <a:endParaRPr sz="1500"/>
          </a:p>
        </p:txBody>
      </p:sp>
      <p:pic>
        <p:nvPicPr>
          <p:cNvPr id="569" name="Google Shape;569;p3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45695" y="1717731"/>
            <a:ext cx="3523077" cy="42365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37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575" name="Google Shape;575;p37"/>
          <p:cNvCxnSpPr/>
          <p:nvPr/>
        </p:nvCxnSpPr>
        <p:spPr>
          <a:xfrm>
            <a:off x="424356" y="541195"/>
            <a:ext cx="2591728" cy="0"/>
          </a:xfrm>
          <a:prstGeom prst="straightConnector1">
            <a:avLst/>
          </a:prstGeom>
          <a:noFill/>
          <a:ln w="28575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76" name="Google Shape;576;p37"/>
          <p:cNvCxnSpPr/>
          <p:nvPr/>
        </p:nvCxnSpPr>
        <p:spPr>
          <a:xfrm>
            <a:off x="3275856" y="548680"/>
            <a:ext cx="5328592" cy="0"/>
          </a:xfrm>
          <a:prstGeom prst="straightConnector1">
            <a:avLst/>
          </a:prstGeom>
          <a:noFill/>
          <a:ln w="28575" cap="flat" cmpd="sng">
            <a:solidFill>
              <a:srgbClr val="3B5AA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77" name="Google Shape;577;p37"/>
          <p:cNvSpPr txBox="1"/>
          <p:nvPr/>
        </p:nvSpPr>
        <p:spPr>
          <a:xfrm>
            <a:off x="323528" y="692697"/>
            <a:ext cx="2952328" cy="2724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algun Gothic"/>
              <a:buNone/>
            </a:pPr>
            <a:r>
              <a:rPr lang="ko-KR" sz="1700" b="1" i="0" u="none" strike="noStrike" cap="none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| </a:t>
            </a:r>
            <a:r>
              <a:rPr lang="ko-KR" sz="17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알고리즘 상세 설명서</a:t>
            </a:r>
            <a:r>
              <a:rPr lang="en-US" altLang="ko-KR" sz="17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(1)</a:t>
            </a:r>
            <a:endParaRPr sz="1700" b="0" i="0" u="none" strike="noStrike" cap="none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78" name="Google Shape;578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Google Shape;579;p3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>
            <a:noFill/>
          </a:ln>
        </p:spPr>
      </p:pic>
      <p:sp>
        <p:nvSpPr>
          <p:cNvPr id="580" name="Google Shape;580;p37"/>
          <p:cNvSpPr/>
          <p:nvPr/>
        </p:nvSpPr>
        <p:spPr>
          <a:xfrm rot="10800000" flipH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81" name="Google Shape;581;p37"/>
          <p:cNvSpPr/>
          <p:nvPr/>
        </p:nvSpPr>
        <p:spPr>
          <a:xfrm>
            <a:off x="222255" y="1546339"/>
            <a:ext cx="8740117" cy="170577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Char char="-"/>
            </a:pPr>
            <a:r>
              <a:rPr lang="ko-KR" altLang="en-US" sz="12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물체 인식 알고리즘은 </a:t>
            </a:r>
            <a:r>
              <a:rPr lang="ko-KR" sz="12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이미지나 영상의 물체를 식별하는 컴퓨터 비전 기술</a:t>
            </a:r>
            <a:r>
              <a:rPr lang="ko-KR" altLang="en-US" sz="12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을 말함</a:t>
            </a:r>
            <a:endParaRPr lang="en-US" altLang="ko-KR" sz="12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Char char="-"/>
            </a:pPr>
            <a:r>
              <a:rPr lang="ko-KR" sz="12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 기술을 통해 이미지 데이터에서 물체를 찾고 그것의 종류를 식별</a:t>
            </a:r>
            <a:r>
              <a:rPr lang="en-US" altLang="ko-KR" sz="12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altLang="en-US" sz="12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가능</a:t>
            </a:r>
            <a:r>
              <a:rPr lang="ko-KR" sz="12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lang="en-US" altLang="ko-KR" sz="12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Char char="-"/>
            </a:pPr>
            <a:r>
              <a:rPr lang="ko-KR" sz="12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본 주차관리 시스템은 주차된 ‘</a:t>
            </a:r>
            <a:r>
              <a:rPr lang="ko-KR" sz="1200" b="1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차량</a:t>
            </a:r>
            <a:r>
              <a:rPr lang="ko-KR" sz="12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’과</a:t>
            </a:r>
            <a:r>
              <a:rPr lang="ko-KR" sz="12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‘</a:t>
            </a:r>
            <a:r>
              <a:rPr lang="ko-KR" sz="1200" b="1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번호판</a:t>
            </a:r>
            <a:r>
              <a:rPr lang="ko-KR" sz="12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’을</a:t>
            </a:r>
            <a:r>
              <a:rPr lang="ko-KR" sz="12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인식하기 위해 </a:t>
            </a:r>
            <a:r>
              <a:rPr lang="ko-KR" sz="12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real-time</a:t>
            </a:r>
            <a:r>
              <a:rPr lang="ko-KR" sz="12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물체 인식 모델인 </a:t>
            </a:r>
            <a:r>
              <a:rPr lang="ko-KR" sz="12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YOLO</a:t>
            </a:r>
            <a:r>
              <a:rPr lang="en-US" altLang="ko-KR" sz="12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v4</a:t>
            </a:r>
            <a:r>
              <a:rPr lang="ko-KR" sz="12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를 사용</a:t>
            </a:r>
            <a:endParaRPr lang="en-US" altLang="ko-KR" sz="12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Char char="-"/>
            </a:pPr>
            <a:r>
              <a:rPr lang="ko-KR" sz="12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최종 목표로 ‘번호판</a:t>
            </a:r>
            <a:r>
              <a:rPr lang="ko-KR" altLang="en-US" sz="12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의</a:t>
            </a:r>
            <a:r>
              <a:rPr lang="ko-KR" sz="12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altLang="en-US" sz="12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차량 </a:t>
            </a:r>
            <a:r>
              <a:rPr lang="ko-KR" altLang="en-US" sz="12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번호</a:t>
            </a:r>
            <a:r>
              <a:rPr lang="ko-KR" sz="12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’를</a:t>
            </a:r>
            <a:r>
              <a:rPr lang="ko-KR" sz="12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검출</a:t>
            </a:r>
            <a:r>
              <a:rPr lang="ko-KR" altLang="en-US" sz="12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하기 위해 번호판의 위치를 파악하고</a:t>
            </a:r>
            <a:r>
              <a:rPr lang="en-US" altLang="ko-KR" sz="12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,</a:t>
            </a:r>
            <a:r>
              <a:rPr lang="ko-KR" sz="12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‘장애인 전용 차량’ 또한 </a:t>
            </a:r>
            <a:r>
              <a:rPr lang="ko-KR" altLang="en-US" sz="12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동일한 물체 인식 기법으로 인식</a:t>
            </a:r>
            <a:r>
              <a:rPr lang="ko-KR" sz="12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lang="en-US" altLang="ko-KR" sz="12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Char char="-"/>
            </a:pPr>
            <a:r>
              <a:rPr lang="ko-KR" sz="12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이는 주차된 </a:t>
            </a:r>
            <a:r>
              <a:rPr lang="ko-KR" sz="12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차량의 종류</a:t>
            </a:r>
            <a:r>
              <a:rPr lang="en-US" altLang="ko-KR" sz="12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</a:t>
            </a:r>
            <a:r>
              <a:rPr lang="ko-KR" altLang="en-US" sz="12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일반</a:t>
            </a:r>
            <a:r>
              <a:rPr lang="en-US" altLang="ko-KR" sz="12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lang="ko-KR" altLang="en-US" sz="12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전기</a:t>
            </a:r>
            <a:r>
              <a:rPr lang="en-US" altLang="ko-KR" sz="12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lang="ko-KR" altLang="en-US" sz="12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장애인 차량</a:t>
            </a:r>
            <a:r>
              <a:rPr lang="en-US" altLang="ko-KR" sz="12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)</a:t>
            </a:r>
            <a:r>
              <a:rPr lang="ko-KR" sz="12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와 </a:t>
            </a:r>
            <a:r>
              <a:rPr lang="ko-KR" sz="12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번호판의 위치</a:t>
            </a:r>
            <a:r>
              <a:rPr lang="ko-KR" sz="12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를 파악하</a:t>
            </a:r>
            <a:r>
              <a:rPr lang="ko-KR" altLang="en-US" sz="12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며</a:t>
            </a:r>
            <a:r>
              <a:rPr lang="ko-KR" sz="12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주차관리에 핵심 기술로 사용된다.</a:t>
            </a:r>
            <a:endParaRPr dirty="0"/>
          </a:p>
        </p:txBody>
      </p:sp>
      <p:sp>
        <p:nvSpPr>
          <p:cNvPr id="582" name="Google Shape;582;p37"/>
          <p:cNvSpPr txBox="1"/>
          <p:nvPr/>
        </p:nvSpPr>
        <p:spPr>
          <a:xfrm>
            <a:off x="179512" y="1207785"/>
            <a:ext cx="36723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3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물체</a:t>
            </a:r>
            <a:r>
              <a:rPr lang="ko-KR" sz="13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인식 알고리즘</a:t>
            </a:r>
            <a:endParaRPr sz="1500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772FE26C-4846-4482-B0D7-F975A1303C6B}"/>
              </a:ext>
            </a:extLst>
          </p:cNvPr>
          <p:cNvGrpSpPr/>
          <p:nvPr/>
        </p:nvGrpSpPr>
        <p:grpSpPr>
          <a:xfrm>
            <a:off x="222254" y="3605892"/>
            <a:ext cx="4349745" cy="2945910"/>
            <a:chOff x="1245705" y="4605555"/>
            <a:chExt cx="3000389" cy="2191079"/>
          </a:xfrm>
        </p:grpSpPr>
        <p:pic>
          <p:nvPicPr>
            <p:cNvPr id="583" name="Google Shape;583;p37"/>
            <p:cNvPicPr preferRelativeResize="0"/>
            <p:nvPr/>
          </p:nvPicPr>
          <p:blipFill rotWithShape="1">
            <a:blip r:embed="rId5">
              <a:alphaModFix/>
            </a:blip>
            <a:srcRect t="3551" r="13538"/>
            <a:stretch/>
          </p:blipFill>
          <p:spPr>
            <a:xfrm>
              <a:off x="1245705" y="4605555"/>
              <a:ext cx="3000388" cy="19043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971F8894-A37E-4F50-A670-470F3BEAEF3A}"/>
                </a:ext>
              </a:extLst>
            </p:cNvPr>
            <p:cNvSpPr txBox="1"/>
            <p:nvPr/>
          </p:nvSpPr>
          <p:spPr>
            <a:xfrm>
              <a:off x="1252830" y="6535024"/>
              <a:ext cx="299326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dirty="0"/>
                <a:t>물체인식 기술을 활용한 </a:t>
              </a:r>
              <a:r>
                <a:rPr lang="en-US" altLang="ko-KR" sz="1050" dirty="0"/>
                <a:t>‘</a:t>
              </a:r>
              <a:r>
                <a:rPr lang="ko-KR" altLang="en-US" sz="1050" b="1" dirty="0"/>
                <a:t>차량</a:t>
              </a:r>
              <a:r>
                <a:rPr lang="en-US" altLang="ko-KR" sz="1050" b="1" dirty="0"/>
                <a:t> </a:t>
              </a:r>
              <a:r>
                <a:rPr lang="ko-KR" altLang="en-US" sz="1050" b="1" dirty="0"/>
                <a:t>및 번호판</a:t>
              </a:r>
              <a:r>
                <a:rPr lang="en-US" altLang="ko-KR" sz="1050" dirty="0"/>
                <a:t>’</a:t>
              </a:r>
              <a:r>
                <a:rPr lang="ko-KR" altLang="en-US" sz="1050" dirty="0"/>
                <a:t> 인식</a:t>
              </a: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7D768276-515B-4B9D-88DD-BAE643014A30}"/>
              </a:ext>
            </a:extLst>
          </p:cNvPr>
          <p:cNvGrpSpPr/>
          <p:nvPr/>
        </p:nvGrpSpPr>
        <p:grpSpPr>
          <a:xfrm>
            <a:off x="4612628" y="3605892"/>
            <a:ext cx="4349744" cy="2945910"/>
            <a:chOff x="4890781" y="4605555"/>
            <a:chExt cx="3000390" cy="2191079"/>
          </a:xfrm>
        </p:grpSpPr>
        <p:pic>
          <p:nvPicPr>
            <p:cNvPr id="584" name="Google Shape;584;p37" descr="텍스트, 실내, 바닥, 천장이(가) 표시된 사진&#10;&#10;자동 생성된 설명"/>
            <p:cNvPicPr preferRelativeResize="0"/>
            <p:nvPr/>
          </p:nvPicPr>
          <p:blipFill rotWithShape="1">
            <a:blip r:embed="rId6">
              <a:alphaModFix/>
            </a:blip>
            <a:srcRect l="25588" t="3551" r="26068"/>
            <a:stretch/>
          </p:blipFill>
          <p:spPr>
            <a:xfrm>
              <a:off x="4890782" y="4605555"/>
              <a:ext cx="3000389" cy="190430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D59A51E-A571-4FC7-8468-F6EE4E848B80}"/>
                </a:ext>
              </a:extLst>
            </p:cNvPr>
            <p:cNvSpPr txBox="1"/>
            <p:nvPr/>
          </p:nvSpPr>
          <p:spPr>
            <a:xfrm>
              <a:off x="4890781" y="6535024"/>
              <a:ext cx="299326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dirty="0"/>
                <a:t>물체인식 기술을 활용한 </a:t>
              </a:r>
              <a:r>
                <a:rPr lang="en-US" altLang="ko-KR" sz="1050" dirty="0"/>
                <a:t>‘</a:t>
              </a:r>
              <a:r>
                <a:rPr lang="ko-KR" altLang="en-US" sz="1050" b="1" dirty="0"/>
                <a:t>장애인 스티커</a:t>
              </a:r>
              <a:r>
                <a:rPr lang="en-US" altLang="ko-KR" sz="1050" dirty="0"/>
                <a:t>’</a:t>
              </a:r>
              <a:r>
                <a:rPr lang="ko-KR" altLang="en-US" sz="1050" dirty="0"/>
                <a:t> 인식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515E5FE6-EB57-49B6-B08A-4F07C418D760}"/>
              </a:ext>
            </a:extLst>
          </p:cNvPr>
          <p:cNvSpPr txBox="1"/>
          <p:nvPr/>
        </p:nvSpPr>
        <p:spPr>
          <a:xfrm>
            <a:off x="593965" y="6619619"/>
            <a:ext cx="774655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800" dirty="0" err="1">
                <a:solidFill>
                  <a:schemeClr val="bg1">
                    <a:lumMod val="50000"/>
                  </a:schemeClr>
                </a:solidFill>
              </a:rPr>
              <a:t>Bochkovskiy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</a:rPr>
              <a:t>, A.; Wang, C.-Y.; Liao, H.-Y.M. YOLOv4: Optimal Speed and Accuracy of Object Detection. </a:t>
            </a:r>
            <a:r>
              <a:rPr lang="en-US" altLang="ko-KR" sz="800" dirty="0" err="1">
                <a:solidFill>
                  <a:schemeClr val="bg1">
                    <a:lumMod val="50000"/>
                  </a:schemeClr>
                </a:solidFill>
              </a:rPr>
              <a:t>arXiv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</a:rPr>
              <a:t> 2020, arXiv:2004.10934</a:t>
            </a:r>
            <a:endParaRPr lang="ko-KR" alt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38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590" name="Google Shape;590;p38"/>
          <p:cNvCxnSpPr/>
          <p:nvPr/>
        </p:nvCxnSpPr>
        <p:spPr>
          <a:xfrm>
            <a:off x="424356" y="541195"/>
            <a:ext cx="2591728" cy="0"/>
          </a:xfrm>
          <a:prstGeom prst="straightConnector1">
            <a:avLst/>
          </a:prstGeom>
          <a:noFill/>
          <a:ln w="28575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91" name="Google Shape;591;p38"/>
          <p:cNvCxnSpPr/>
          <p:nvPr/>
        </p:nvCxnSpPr>
        <p:spPr>
          <a:xfrm>
            <a:off x="3275856" y="548680"/>
            <a:ext cx="5328592" cy="0"/>
          </a:xfrm>
          <a:prstGeom prst="straightConnector1">
            <a:avLst/>
          </a:prstGeom>
          <a:noFill/>
          <a:ln w="28575" cap="flat" cmpd="sng">
            <a:solidFill>
              <a:srgbClr val="3B5AA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92" name="Google Shape;592;p38"/>
          <p:cNvSpPr txBox="1"/>
          <p:nvPr/>
        </p:nvSpPr>
        <p:spPr>
          <a:xfrm>
            <a:off x="323528" y="692697"/>
            <a:ext cx="2952328" cy="2724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algun Gothic"/>
              <a:buNone/>
            </a:pPr>
            <a:r>
              <a:rPr lang="ko-KR" sz="1700" b="1" i="0" u="none" strike="noStrike" cap="none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| </a:t>
            </a:r>
            <a:r>
              <a:rPr lang="ko-KR" sz="17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알고리즘 상세 설명서</a:t>
            </a:r>
            <a:r>
              <a:rPr lang="en-US" altLang="ko-KR" sz="17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(2)</a:t>
            </a:r>
            <a:endParaRPr sz="1700" b="0" i="0" u="none" strike="noStrike" cap="none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93" name="Google Shape;593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594" name="Google Shape;594;p3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>
            <a:noFill/>
          </a:ln>
        </p:spPr>
      </p:pic>
      <p:sp>
        <p:nvSpPr>
          <p:cNvPr id="595" name="Google Shape;595;p38"/>
          <p:cNvSpPr/>
          <p:nvPr/>
        </p:nvSpPr>
        <p:spPr>
          <a:xfrm rot="10800000" flipH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96" name="Google Shape;596;p38"/>
          <p:cNvSpPr/>
          <p:nvPr/>
        </p:nvSpPr>
        <p:spPr>
          <a:xfrm>
            <a:off x="222255" y="1579931"/>
            <a:ext cx="8740117" cy="1784367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algun Gothic"/>
              <a:buChar char="-"/>
            </a:pPr>
            <a:r>
              <a:rPr lang="ko-KR" sz="1200" b="0" i="0" u="none" strike="noStrike" cap="non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번호판 </a:t>
            </a:r>
            <a:r>
              <a:rPr lang="ko-KR" sz="1200" dirty="0">
                <a:latin typeface="Malgun Gothic"/>
                <a:ea typeface="Malgun Gothic"/>
                <a:cs typeface="Malgun Gothic"/>
                <a:sym typeface="Malgun Gothic"/>
              </a:rPr>
              <a:t>검출</a:t>
            </a:r>
            <a:r>
              <a:rPr lang="ko-KR" sz="1200" b="0" i="0" u="none" strike="noStrike" cap="non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알고리즘은 기본적으로 </a:t>
            </a:r>
            <a:r>
              <a:rPr lang="ko-KR" altLang="en-US" sz="1200" b="0" i="0" u="none" strike="noStrike" cap="non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텍스트 인식을 위한 </a:t>
            </a:r>
            <a:r>
              <a:rPr lang="ko-KR" sz="1200" b="0" i="0" u="none" strike="noStrike" cap="non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OCR</a:t>
            </a:r>
            <a:r>
              <a:rPr lang="en-US" altLang="ko-KR" sz="1200" b="0" i="0" u="none" strike="noStrike" cap="non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(Optical Character Recognition)</a:t>
            </a:r>
            <a:r>
              <a:rPr lang="ko-KR" sz="1200" b="0" i="0" u="none" strike="noStrike" cap="non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기술을 사용</a:t>
            </a:r>
            <a:endParaRPr lang="en-US" altLang="ko-KR" sz="1200" b="0" i="0" u="none" strike="noStrike" cap="none" dirty="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algun Gothic"/>
              <a:buChar char="-"/>
            </a:pPr>
            <a:r>
              <a:rPr lang="ko-KR" altLang="en-US" sz="1200" b="0" i="0" u="none" strike="noStrike" cap="none" dirty="0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예로</a:t>
            </a:r>
            <a:r>
              <a:rPr lang="en-US" altLang="ko-KR" sz="1200" b="0" i="0" u="none" strike="noStrike" cap="none" dirty="0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, </a:t>
            </a:r>
            <a:r>
              <a:rPr lang="ko-KR" sz="1200" b="0" i="0" u="none" strike="noStrike" cap="none" dirty="0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카메라를 통해 자동차 번호를 인식하거나, 신분증에서 개인 정보 텍스트를 인식하</a:t>
            </a:r>
            <a:r>
              <a:rPr lang="ko-KR" altLang="en-US" sz="1200" b="0" i="0" u="none" strike="noStrike" cap="none" dirty="0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기 위한 </a:t>
            </a:r>
            <a:r>
              <a:rPr lang="ko-KR" sz="1200" b="0" i="0" u="none" strike="noStrike" cap="none" dirty="0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기술</a:t>
            </a:r>
            <a:endParaRPr dirty="0"/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Helvetica Neue"/>
              <a:buChar char="-"/>
            </a:pPr>
            <a:r>
              <a:rPr lang="ko-KR" sz="1200" b="0" i="0" dirty="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주차된 차량의 정보를 확인하기 위해 촬영된 차량의 번호판을 검출할 수 있어야 </a:t>
            </a:r>
            <a:r>
              <a:rPr lang="ko-KR" altLang="en-US" sz="1200" dirty="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함</a:t>
            </a:r>
            <a:endParaRPr lang="en-US" altLang="ko-KR" sz="1200" dirty="0">
              <a:solidFill>
                <a:srgbClr val="33333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Helvetica Neue"/>
              <a:buChar char="-"/>
            </a:pPr>
            <a:r>
              <a:rPr lang="ko-KR" sz="1200" b="0" i="0" dirty="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본 </a:t>
            </a:r>
            <a:r>
              <a:rPr lang="ko-KR" sz="1200" dirty="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프로젝트에서는 문자 및 숫자를 인식할 수 있는 CNN 모델을 기반으로 한, 번호판 검출에 특화된 </a:t>
            </a:r>
            <a:r>
              <a:rPr lang="ko-KR" sz="1200" b="1" dirty="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LPR</a:t>
            </a:r>
            <a:r>
              <a:rPr lang="en-US" altLang="ko-KR" sz="1200" b="1" dirty="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</a:t>
            </a:r>
            <a:r>
              <a:rPr lang="ko-KR" sz="1200" b="1" dirty="0" err="1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et</a:t>
            </a:r>
            <a:r>
              <a:rPr lang="en-US" altLang="ko-KR" sz="1200" dirty="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ko-KR" altLang="en-US" sz="1200" dirty="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인공지능</a:t>
            </a:r>
            <a:r>
              <a:rPr lang="ko-KR" sz="1200" dirty="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모델을 </a:t>
            </a:r>
            <a:r>
              <a:rPr lang="ko-KR" altLang="en-US" sz="1200" dirty="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사용</a:t>
            </a:r>
            <a:endParaRPr lang="en-US" altLang="ko-KR" sz="1200" dirty="0">
              <a:solidFill>
                <a:srgbClr val="33333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Helvetica Neue"/>
              <a:buChar char="-"/>
            </a:pPr>
            <a:r>
              <a:rPr lang="ko-KR" sz="1200" dirty="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측면에서 촬영된 기울어진 </a:t>
            </a:r>
            <a:r>
              <a:rPr lang="ko-KR" sz="1200" b="0" i="0" dirty="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번호판 검출 정확도 향상을 위해 </a:t>
            </a:r>
            <a:r>
              <a:rPr lang="ko-KR" sz="1200" b="0" i="0" dirty="0" err="1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Transformer</a:t>
            </a:r>
            <a:r>
              <a:rPr lang="ko-KR" sz="1200" b="0" i="0" dirty="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ko-KR" sz="1200" b="0" i="0" dirty="0" err="1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Layer를</a:t>
            </a:r>
            <a:r>
              <a:rPr lang="ko-KR" sz="1200" b="0" i="0" dirty="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통해 </a:t>
            </a:r>
            <a:r>
              <a:rPr lang="ko-KR" sz="1200" b="0" i="0" dirty="0" err="1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Spatial</a:t>
            </a:r>
            <a:r>
              <a:rPr lang="ko-KR" sz="1200" b="0" i="0" dirty="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ko-KR" sz="1200" b="0" i="0" dirty="0" err="1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transform</a:t>
            </a:r>
            <a:r>
              <a:rPr lang="ko-KR" sz="1200" dirty="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처리</a:t>
            </a:r>
            <a:r>
              <a:rPr lang="ko-KR" altLang="en-US" sz="1200" dirty="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를 진행</a:t>
            </a:r>
            <a:endParaRPr sz="1200" b="0" i="0" u="none" strike="noStrike" cap="none" dirty="0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97" name="Google Shape;597;p38"/>
          <p:cNvSpPr txBox="1"/>
          <p:nvPr/>
        </p:nvSpPr>
        <p:spPr>
          <a:xfrm>
            <a:off x="179512" y="1207785"/>
            <a:ext cx="36723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번호판 검출 알고리즘</a:t>
            </a:r>
            <a:endParaRPr sz="1500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1FB3C5B9-2D7B-4B50-9A7A-5B01B7F2F98F}"/>
              </a:ext>
            </a:extLst>
          </p:cNvPr>
          <p:cNvGrpSpPr/>
          <p:nvPr/>
        </p:nvGrpSpPr>
        <p:grpSpPr>
          <a:xfrm>
            <a:off x="252380" y="3899414"/>
            <a:ext cx="4378343" cy="2254443"/>
            <a:chOff x="392440" y="4626060"/>
            <a:chExt cx="4202236" cy="2165291"/>
          </a:xfrm>
        </p:grpSpPr>
        <p:pic>
          <p:nvPicPr>
            <p:cNvPr id="599" name="Google Shape;599;p38" descr="Sequence recognition of Chinese license plates - ScienceDirect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392440" y="4626060"/>
              <a:ext cx="4202236" cy="181323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00" name="Google Shape;600;p38"/>
            <p:cNvSpPr txBox="1"/>
            <p:nvPr/>
          </p:nvSpPr>
          <p:spPr>
            <a:xfrm>
              <a:off x="549342" y="6525344"/>
              <a:ext cx="3888432" cy="2660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Spatial</a:t>
              </a:r>
              <a:r>
                <a:rPr lang="ko-KR" sz="12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</a:t>
              </a:r>
              <a:r>
                <a:rPr lang="ko-KR" sz="12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transform</a:t>
              </a:r>
              <a:r>
                <a:rPr lang="ko-KR" altLang="en-US" sz="12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을</a:t>
              </a:r>
              <a:r>
                <a:rPr lang="ko-KR" altLang="en-US" sz="12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활용한 기울어진 번호판 처리</a:t>
              </a:r>
              <a:endParaRPr sz="12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08C75503-A8E0-43F6-BEB6-690F6C9389C6}"/>
              </a:ext>
            </a:extLst>
          </p:cNvPr>
          <p:cNvGrpSpPr/>
          <p:nvPr/>
        </p:nvGrpSpPr>
        <p:grpSpPr>
          <a:xfrm>
            <a:off x="5073940" y="4628029"/>
            <a:ext cx="3888432" cy="1067367"/>
            <a:chOff x="4933880" y="5137493"/>
            <a:chExt cx="3888432" cy="1067367"/>
          </a:xfrm>
        </p:grpSpPr>
        <p:pic>
          <p:nvPicPr>
            <p:cNvPr id="598" name="Google Shape;598;p38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5004633" y="5137493"/>
              <a:ext cx="3746927" cy="79036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01" name="Google Shape;601;p38"/>
            <p:cNvSpPr txBox="1"/>
            <p:nvPr/>
          </p:nvSpPr>
          <p:spPr>
            <a:xfrm>
              <a:off x="4933880" y="5927861"/>
              <a:ext cx="3888432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2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번호판 검출을 위한 텍스트 추출 기술 </a:t>
              </a:r>
              <a:r>
                <a:rPr lang="en-US" altLang="ko-KR" sz="12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(OCR </a:t>
              </a:r>
              <a:r>
                <a:rPr lang="ko-KR" altLang="en-US" sz="12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기술</a:t>
              </a:r>
              <a:r>
                <a:rPr lang="en-US" altLang="ko-KR" sz="12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)</a:t>
              </a:r>
              <a:endParaRPr sz="12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B79A6E8D-B5D8-49E8-8344-90E453D7ADB5}"/>
              </a:ext>
            </a:extLst>
          </p:cNvPr>
          <p:cNvSpPr txBox="1"/>
          <p:nvPr/>
        </p:nvSpPr>
        <p:spPr>
          <a:xfrm>
            <a:off x="593965" y="6619619"/>
            <a:ext cx="774655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</a:rPr>
              <a:t>Z. Sergey and G. Alexey, "</a:t>
            </a:r>
            <a:r>
              <a:rPr lang="en-US" altLang="ko-KR" sz="800" dirty="0" err="1">
                <a:solidFill>
                  <a:schemeClr val="bg1">
                    <a:lumMod val="50000"/>
                  </a:schemeClr>
                </a:solidFill>
              </a:rPr>
              <a:t>LPRNet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</a:rPr>
              <a:t>: License Plate Recognition via Deep Neural Networks," </a:t>
            </a:r>
            <a:r>
              <a:rPr lang="en-US" altLang="ko-KR" sz="800" dirty="0" err="1">
                <a:solidFill>
                  <a:schemeClr val="bg1">
                    <a:lumMod val="50000"/>
                  </a:schemeClr>
                </a:solidFill>
              </a:rPr>
              <a:t>arXiv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</a:rPr>
              <a:t> preprint arXiv:1806.10447, Jun. 2018.</a:t>
            </a:r>
            <a:endParaRPr lang="ko-KR" alt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39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607" name="Google Shape;607;p39"/>
          <p:cNvCxnSpPr/>
          <p:nvPr/>
        </p:nvCxnSpPr>
        <p:spPr>
          <a:xfrm>
            <a:off x="424356" y="541195"/>
            <a:ext cx="2591728" cy="0"/>
          </a:xfrm>
          <a:prstGeom prst="straightConnector1">
            <a:avLst/>
          </a:prstGeom>
          <a:noFill/>
          <a:ln w="28575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08" name="Google Shape;608;p39"/>
          <p:cNvCxnSpPr/>
          <p:nvPr/>
        </p:nvCxnSpPr>
        <p:spPr>
          <a:xfrm>
            <a:off x="3275856" y="548680"/>
            <a:ext cx="5328592" cy="0"/>
          </a:xfrm>
          <a:prstGeom prst="straightConnector1">
            <a:avLst/>
          </a:prstGeom>
          <a:noFill/>
          <a:ln w="28575" cap="flat" cmpd="sng">
            <a:solidFill>
              <a:srgbClr val="3B5AA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09" name="Google Shape;609;p39"/>
          <p:cNvSpPr txBox="1"/>
          <p:nvPr/>
        </p:nvSpPr>
        <p:spPr>
          <a:xfrm>
            <a:off x="323528" y="692696"/>
            <a:ext cx="2808312" cy="296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algun Gothic"/>
              <a:buNone/>
            </a:pPr>
            <a:r>
              <a:rPr lang="ko-KR" sz="1700" b="1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| </a:t>
            </a:r>
            <a:r>
              <a:rPr lang="ko-KR" sz="17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프로그램 – </a:t>
            </a:r>
            <a:r>
              <a:rPr lang="ko-KR" sz="1700" b="1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목록</a:t>
            </a:r>
            <a:endParaRPr sz="17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10" name="Google Shape;610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611" name="Google Shape;611;p3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>
            <a:noFill/>
          </a:ln>
        </p:spPr>
      </p:pic>
      <p:sp>
        <p:nvSpPr>
          <p:cNvPr id="612" name="Google Shape;612;p39"/>
          <p:cNvSpPr/>
          <p:nvPr/>
        </p:nvSpPr>
        <p:spPr>
          <a:xfrm rot="10800000" flipH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613" name="Google Shape;613;p39"/>
          <p:cNvGraphicFramePr/>
          <p:nvPr>
            <p:extLst>
              <p:ext uri="{D42A27DB-BD31-4B8C-83A1-F6EECF244321}">
                <p14:modId xmlns:p14="http://schemas.microsoft.com/office/powerpoint/2010/main" val="775853646"/>
              </p:ext>
            </p:extLst>
          </p:nvPr>
        </p:nvGraphicFramePr>
        <p:xfrm>
          <a:off x="298200" y="1893972"/>
          <a:ext cx="8547600" cy="4159450"/>
        </p:xfrm>
        <a:graphic>
          <a:graphicData uri="http://schemas.openxmlformats.org/drawingml/2006/table">
            <a:tbl>
              <a:tblPr>
                <a:noFill/>
                <a:tableStyleId>{67648168-12CB-4543-B820-67A49F2353E7}</a:tableStyleId>
              </a:tblPr>
              <a:tblGrid>
                <a:gridCol w="1233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26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87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9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u="none" strike="noStrike" cap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Malgun Gothic"/>
                          <a:sym typeface="Malgun Gothic"/>
                        </a:rPr>
                        <a:t>기능 분류</a:t>
                      </a:r>
                      <a:endParaRPr sz="1200" b="1" u="none" strike="noStrike" cap="none" dirty="0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42250" marR="42250" marT="11675" marB="1167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u="none" strike="noStrike" cap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Malgun Gothic"/>
                          <a:sym typeface="Malgun Gothic"/>
                        </a:rPr>
                        <a:t>기능번호</a:t>
                      </a:r>
                      <a:endParaRPr sz="1200" b="1" u="none" strike="noStrike" cap="none" dirty="0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42250" marR="42250" marT="11675" marB="1167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u="none" strike="noStrike" cap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Malgun Gothic"/>
                          <a:sym typeface="Malgun Gothic"/>
                        </a:rPr>
                        <a:t>기능 명</a:t>
                      </a:r>
                      <a:endParaRPr sz="1200" b="1" u="none" strike="noStrike" cap="none" dirty="0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42250" marR="42250" marT="11675" marB="1167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8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Malgun Gothic"/>
                        <a:buNone/>
                      </a:pPr>
                      <a:r>
                        <a:rPr lang="ko-KR" sz="1200" u="none" strike="noStrike" cap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Malgun Gothic"/>
                          <a:sym typeface="Malgun Gothic"/>
                        </a:rPr>
                        <a:t>LOG</a:t>
                      </a:r>
                      <a:endParaRPr dirty="0">
                        <a:latin typeface="+mn-ea"/>
                        <a:ea typeface="+mn-ea"/>
                      </a:endParaRPr>
                    </a:p>
                  </a:txBody>
                  <a:tcPr marL="42250" marR="42250" marT="11675" marB="1167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Malgun Gothic"/>
                        <a:buNone/>
                      </a:pPr>
                      <a:r>
                        <a:rPr lang="ko-KR" sz="1200" u="none" strike="noStrike" cap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Malgun Gothic"/>
                          <a:sym typeface="Malgun Gothic"/>
                        </a:rPr>
                        <a:t>LOG-01</a:t>
                      </a:r>
                      <a:endParaRPr dirty="0">
                        <a:latin typeface="+mn-ea"/>
                        <a:ea typeface="+mn-ea"/>
                      </a:endParaRPr>
                    </a:p>
                  </a:txBody>
                  <a:tcPr marL="42250" marR="42250" marT="11675" marB="1167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strike="noStrike" cap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Malgun Gothic"/>
                          <a:sym typeface="Malgun Gothic"/>
                        </a:rPr>
                        <a:t>로그인</a:t>
                      </a:r>
                      <a:endParaRPr sz="1200" u="none" strike="noStrike" cap="none" dirty="0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42250" marR="42250" marT="11675" marB="1167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80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Malgun Gothic"/>
                        <a:buNone/>
                      </a:pPr>
                      <a:r>
                        <a:rPr lang="ko-KR" sz="1200" u="none" strike="noStrike" cap="none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Malgun Gothic"/>
                          <a:sym typeface="Malgun Gothic"/>
                        </a:rPr>
                        <a:t>PAR</a:t>
                      </a:r>
                      <a:endParaRPr>
                        <a:latin typeface="+mn-ea"/>
                        <a:ea typeface="+mn-ea"/>
                      </a:endParaRPr>
                    </a:p>
                  </a:txBody>
                  <a:tcPr marL="42250" marR="42250" marT="11675" marB="1167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strike="noStrike" cap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Malgun Gothic"/>
                          <a:sym typeface="Malgun Gothic"/>
                        </a:rPr>
                        <a:t>PAR-01</a:t>
                      </a:r>
                      <a:endParaRPr dirty="0">
                        <a:latin typeface="+mn-ea"/>
                        <a:ea typeface="+mn-ea"/>
                      </a:endParaRPr>
                    </a:p>
                  </a:txBody>
                  <a:tcPr marL="42250" marR="42250" marT="11675" marB="1167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strike="noStrike" cap="none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Malgun Gothic"/>
                          <a:sym typeface="Malgun Gothic"/>
                        </a:rPr>
                        <a:t>주차장 선택</a:t>
                      </a:r>
                      <a:endParaRPr sz="120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42250" marR="42250" marT="11675" marB="1167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800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strike="noStrike" cap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Malgun Gothic"/>
                          <a:sym typeface="Malgun Gothic"/>
                        </a:rPr>
                        <a:t>PAR-01-01</a:t>
                      </a:r>
                      <a:endParaRPr dirty="0">
                        <a:latin typeface="+mn-ea"/>
                        <a:ea typeface="+mn-ea"/>
                      </a:endParaRPr>
                    </a:p>
                  </a:txBody>
                  <a:tcPr marL="42250" marR="42250" marT="11675" marB="1167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Malgun Gothic"/>
                        <a:buNone/>
                      </a:pPr>
                      <a:r>
                        <a:rPr lang="ko-KR" altLang="en-US" sz="1200" u="none" strike="noStrike" cap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Malgun Gothic"/>
                          <a:sym typeface="Malgun Gothic"/>
                        </a:rPr>
                        <a:t>주차장 선택 </a:t>
                      </a:r>
                      <a:r>
                        <a:rPr lang="en-US" altLang="ko-KR" sz="1200" u="none" strike="noStrike" cap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Malgun Gothic"/>
                          <a:sym typeface="Malgun Gothic"/>
                        </a:rPr>
                        <a:t>– </a:t>
                      </a:r>
                      <a:r>
                        <a:rPr lang="ko-KR" altLang="en-US" sz="1200" u="none" strike="noStrike" cap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Malgun Gothic"/>
                          <a:sym typeface="Malgun Gothic"/>
                        </a:rPr>
                        <a:t>전체 주차면의 주차 현황 확인</a:t>
                      </a:r>
                      <a:endParaRPr sz="1200" u="none" strike="noStrike" cap="none" dirty="0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42250" marR="42250" marT="11675" marB="1167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80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strike="noStrike" cap="none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Malgun Gothic"/>
                          <a:sym typeface="Malgun Gothic"/>
                        </a:rPr>
                        <a:t>USR</a:t>
                      </a:r>
                      <a:endParaRPr>
                        <a:latin typeface="+mn-ea"/>
                        <a:ea typeface="+mn-ea"/>
                      </a:endParaRPr>
                    </a:p>
                  </a:txBody>
                  <a:tcPr marL="42250" marR="42250" marT="11675" marB="1167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strike="noStrike" cap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Malgun Gothic"/>
                          <a:sym typeface="Malgun Gothic"/>
                        </a:rPr>
                        <a:t>USR-01</a:t>
                      </a:r>
                      <a:endParaRPr dirty="0">
                        <a:latin typeface="+mn-ea"/>
                        <a:ea typeface="+mn-ea"/>
                      </a:endParaRPr>
                    </a:p>
                  </a:txBody>
                  <a:tcPr marL="42250" marR="42250" marT="11675" marB="1167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u="none" strike="noStrike" cap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Malgun Gothic"/>
                          <a:sym typeface="Malgun Gothic"/>
                        </a:rPr>
                        <a:t>소유 차량 </a:t>
                      </a:r>
                      <a:r>
                        <a:rPr lang="ko-KR" sz="1200" u="none" strike="noStrike" cap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Malgun Gothic"/>
                          <a:sym typeface="Malgun Gothic"/>
                        </a:rPr>
                        <a:t>주차</a:t>
                      </a:r>
                      <a:r>
                        <a:rPr lang="en-US" altLang="ko-KR" sz="1200" u="none" strike="noStrike" cap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Malgun Gothic"/>
                          <a:sym typeface="Malgun Gothic"/>
                        </a:rPr>
                        <a:t> </a:t>
                      </a:r>
                      <a:r>
                        <a:rPr lang="ko-KR" altLang="en-US" sz="1200" u="none" strike="noStrike" cap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Malgun Gothic"/>
                          <a:sym typeface="Malgun Gothic"/>
                        </a:rPr>
                        <a:t>위치</a:t>
                      </a:r>
                      <a:r>
                        <a:rPr lang="ko-KR" sz="1200" u="none" strike="noStrike" cap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Malgun Gothic"/>
                          <a:sym typeface="Malgun Gothic"/>
                        </a:rPr>
                        <a:t> 확인</a:t>
                      </a:r>
                      <a:endParaRPr sz="1200" u="none" strike="noStrike" cap="none" dirty="0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42250" marR="42250" marT="11675" marB="1167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800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strike="noStrike" cap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Malgun Gothic"/>
                          <a:sym typeface="Malgun Gothic"/>
                        </a:rPr>
                        <a:t>USR-02</a:t>
                      </a:r>
                      <a:endParaRPr dirty="0">
                        <a:latin typeface="+mn-ea"/>
                        <a:ea typeface="+mn-ea"/>
                      </a:endParaRPr>
                    </a:p>
                  </a:txBody>
                  <a:tcPr marL="42250" marR="42250" marT="11675" marB="1167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strike="noStrike" cap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Malgun Gothic"/>
                          <a:sym typeface="Malgun Gothic"/>
                        </a:rPr>
                        <a:t>선호 주차 구역 </a:t>
                      </a:r>
                      <a:r>
                        <a:rPr lang="ko-KR" altLang="en-US" sz="1200" u="none" strike="noStrike" cap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Malgun Gothic"/>
                          <a:sym typeface="Malgun Gothic"/>
                        </a:rPr>
                        <a:t>정보 확인</a:t>
                      </a:r>
                      <a:endParaRPr sz="1200" u="none" strike="noStrike" cap="none" dirty="0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42250" marR="42250" marT="11675" marB="1167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8000">
                <a:tc row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strike="noStrike" cap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Malgun Gothic"/>
                          <a:sym typeface="Malgun Gothic"/>
                        </a:rPr>
                        <a:t>ADM</a:t>
                      </a:r>
                      <a:endParaRPr dirty="0">
                        <a:latin typeface="+mn-ea"/>
                        <a:ea typeface="+mn-ea"/>
                      </a:endParaRPr>
                    </a:p>
                  </a:txBody>
                  <a:tcPr marL="42250" marR="42250" marT="11675" marB="1167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strike="noStrike" cap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Malgun Gothic"/>
                          <a:sym typeface="Malgun Gothic"/>
                        </a:rPr>
                        <a:t>ADM-01</a:t>
                      </a:r>
                      <a:endParaRPr dirty="0">
                        <a:latin typeface="+mn-ea"/>
                        <a:ea typeface="+mn-ea"/>
                      </a:endParaRPr>
                    </a:p>
                  </a:txBody>
                  <a:tcPr marL="42250" marR="42250" marT="11675" marB="1167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strike="noStrike" cap="none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Malgun Gothic"/>
                          <a:sym typeface="Malgun Gothic"/>
                        </a:rPr>
                        <a:t>차량 정보 조회</a:t>
                      </a:r>
                      <a:endParaRPr sz="120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42250" marR="42250" marT="11675" marB="1167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800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strike="noStrike" cap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Malgun Gothic"/>
                          <a:sym typeface="Malgun Gothic"/>
                        </a:rPr>
                        <a:t>ADM-02</a:t>
                      </a:r>
                      <a:endParaRPr dirty="0">
                        <a:latin typeface="+mn-ea"/>
                        <a:ea typeface="+mn-ea"/>
                      </a:endParaRPr>
                    </a:p>
                  </a:txBody>
                  <a:tcPr marL="42250" marR="42250" marT="11675" marB="1167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u="none" strike="noStrike" cap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Malgun Gothic"/>
                          <a:sym typeface="Malgun Gothic"/>
                        </a:rPr>
                        <a:t>부정주차</a:t>
                      </a:r>
                      <a:r>
                        <a:rPr lang="ko-KR" sz="1200" u="none" strike="noStrike" cap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Malgun Gothic"/>
                          <a:sym typeface="Malgun Gothic"/>
                        </a:rPr>
                        <a:t> 알림</a:t>
                      </a:r>
                      <a:endParaRPr sz="1200" u="none" strike="noStrike" cap="none" dirty="0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42250" marR="42250" marT="11675" marB="1167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800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strike="noStrike" cap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Malgun Gothic"/>
                          <a:sym typeface="Malgun Gothic"/>
                        </a:rPr>
                        <a:t>ADM-03</a:t>
                      </a:r>
                      <a:endParaRPr dirty="0">
                        <a:latin typeface="+mn-ea"/>
                        <a:ea typeface="+mn-ea"/>
                      </a:endParaRPr>
                    </a:p>
                  </a:txBody>
                  <a:tcPr marL="42250" marR="42250" marT="11675" marB="1167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u="none" strike="noStrike" cap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Malgun Gothic"/>
                          <a:sym typeface="Malgun Gothic"/>
                        </a:rPr>
                        <a:t>전체 부정주차 목록 </a:t>
                      </a:r>
                      <a:r>
                        <a:rPr lang="ko-KR" sz="1200" u="none" strike="noStrike" cap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Malgun Gothic"/>
                          <a:sym typeface="Malgun Gothic"/>
                        </a:rPr>
                        <a:t>확인</a:t>
                      </a:r>
                      <a:endParaRPr sz="1200" u="none" strike="noStrike" cap="none" dirty="0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42250" marR="42250" marT="11675" marB="1167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800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strike="noStrike" cap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Malgun Gothic"/>
                          <a:sym typeface="Malgun Gothic"/>
                        </a:rPr>
                        <a:t>ADM-04</a:t>
                      </a:r>
                      <a:endParaRPr dirty="0">
                        <a:latin typeface="+mn-ea"/>
                        <a:ea typeface="+mn-ea"/>
                      </a:endParaRPr>
                    </a:p>
                  </a:txBody>
                  <a:tcPr marL="42250" marR="42250" marT="11675" marB="1167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u="none" strike="noStrike" cap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Malgun Gothic"/>
                          <a:sym typeface="Malgun Gothic"/>
                        </a:rPr>
                        <a:t>시간대별 주차구역 점유율 확인</a:t>
                      </a:r>
                      <a:endParaRPr sz="1200" u="none" strike="noStrike" cap="none" dirty="0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42250" marR="42250" marT="11675" marB="1167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8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+mn-ea"/>
                          <a:ea typeface="+mn-ea"/>
                        </a:rPr>
                        <a:t>VIS</a:t>
                      </a:r>
                      <a:endParaRPr sz="1200" dirty="0">
                        <a:latin typeface="+mn-ea"/>
                        <a:ea typeface="+mn-ea"/>
                      </a:endParaRPr>
                    </a:p>
                  </a:txBody>
                  <a:tcPr marL="42250" marR="42250" marT="11675" marB="1167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+mn-ea"/>
                          <a:ea typeface="+mn-ea"/>
                        </a:rPr>
                        <a:t>VIS-01</a:t>
                      </a:r>
                      <a:endParaRPr sz="1200" dirty="0">
                        <a:latin typeface="+mn-ea"/>
                        <a:ea typeface="+mn-ea"/>
                      </a:endParaRPr>
                    </a:p>
                  </a:txBody>
                  <a:tcPr marL="42250" marR="42250" marT="11675" marB="116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u="none" strike="noStrike" cap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Malgun Gothic"/>
                          <a:sym typeface="Malgun Gothic"/>
                        </a:rPr>
                        <a:t>추천 주차구역 확인</a:t>
                      </a:r>
                      <a:endParaRPr sz="1200" u="none" strike="noStrike" cap="none" dirty="0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42250" marR="42250" marT="11675" marB="116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7280789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4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619" name="Google Shape;619;p40"/>
          <p:cNvCxnSpPr/>
          <p:nvPr/>
        </p:nvCxnSpPr>
        <p:spPr>
          <a:xfrm>
            <a:off x="424356" y="541195"/>
            <a:ext cx="2591728" cy="0"/>
          </a:xfrm>
          <a:prstGeom prst="straightConnector1">
            <a:avLst/>
          </a:prstGeom>
          <a:noFill/>
          <a:ln w="28575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20" name="Google Shape;620;p40"/>
          <p:cNvCxnSpPr/>
          <p:nvPr/>
        </p:nvCxnSpPr>
        <p:spPr>
          <a:xfrm>
            <a:off x="3275856" y="548680"/>
            <a:ext cx="5328592" cy="0"/>
          </a:xfrm>
          <a:prstGeom prst="straightConnector1">
            <a:avLst/>
          </a:prstGeom>
          <a:noFill/>
          <a:ln w="28575" cap="flat" cmpd="sng">
            <a:solidFill>
              <a:srgbClr val="3B5AA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21" name="Google Shape;621;p40"/>
          <p:cNvSpPr txBox="1"/>
          <p:nvPr/>
        </p:nvSpPr>
        <p:spPr>
          <a:xfrm>
            <a:off x="323528" y="692696"/>
            <a:ext cx="2880320" cy="296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 b="1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| </a:t>
            </a:r>
            <a:r>
              <a:rPr lang="ko-KR" sz="17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테이블 정의서 - ERD</a:t>
            </a:r>
            <a:endParaRPr sz="17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22" name="Google Shape;622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623" name="Google Shape;623;p4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>
            <a:noFill/>
          </a:ln>
        </p:spPr>
      </p:pic>
      <p:sp>
        <p:nvSpPr>
          <p:cNvPr id="624" name="Google Shape;624;p40"/>
          <p:cNvSpPr/>
          <p:nvPr/>
        </p:nvSpPr>
        <p:spPr>
          <a:xfrm rot="10800000" flipH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25" name="Google Shape;625;p40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26" name="Google Shape;626;p40"/>
          <p:cNvSpPr/>
          <p:nvPr/>
        </p:nvSpPr>
        <p:spPr>
          <a:xfrm>
            <a:off x="175121" y="1473901"/>
            <a:ext cx="4036839" cy="4386448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27" name="Google Shape;627;p40"/>
          <p:cNvSpPr/>
          <p:nvPr/>
        </p:nvSpPr>
        <p:spPr>
          <a:xfrm>
            <a:off x="4304523" y="1473901"/>
            <a:ext cx="4664356" cy="4386446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28" name="Google Shape;628;p40"/>
          <p:cNvSpPr txBox="1"/>
          <p:nvPr/>
        </p:nvSpPr>
        <p:spPr>
          <a:xfrm>
            <a:off x="323528" y="1507282"/>
            <a:ext cx="3832587" cy="373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○ 테이블 구성도</a:t>
            </a:r>
            <a:endParaRPr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29" name="Google Shape;629;p4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345479" y="2208900"/>
            <a:ext cx="4603610" cy="1539738"/>
          </a:xfrm>
          <a:prstGeom prst="rect">
            <a:avLst/>
          </a:prstGeom>
          <a:noFill/>
          <a:ln>
            <a:noFill/>
          </a:ln>
        </p:spPr>
      </p:pic>
      <p:sp>
        <p:nvSpPr>
          <p:cNvPr id="630" name="Google Shape;630;p40"/>
          <p:cNvSpPr txBox="1"/>
          <p:nvPr/>
        </p:nvSpPr>
        <p:spPr>
          <a:xfrm>
            <a:off x="4262390" y="1959888"/>
            <a:ext cx="1450645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&lt;User 테이블&gt;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31" name="Google Shape;631;p40"/>
          <p:cNvSpPr txBox="1"/>
          <p:nvPr/>
        </p:nvSpPr>
        <p:spPr>
          <a:xfrm>
            <a:off x="4262390" y="3904870"/>
            <a:ext cx="1450645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&lt;Car 테이블&gt;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32" name="Google Shape;632;p40" descr="텍스트이(가) 표시된 사진&#10;&#10;자동 생성된 설명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334501" y="4158637"/>
            <a:ext cx="4604400" cy="120839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ECFCE64-FAE4-41BB-B6DF-C49FB34E6D6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986" r="2642"/>
          <a:stretch/>
        </p:blipFill>
        <p:spPr>
          <a:xfrm>
            <a:off x="246793" y="2295552"/>
            <a:ext cx="3893493" cy="3088547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41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639" name="Google Shape;639;p41"/>
          <p:cNvCxnSpPr/>
          <p:nvPr/>
        </p:nvCxnSpPr>
        <p:spPr>
          <a:xfrm>
            <a:off x="424356" y="541195"/>
            <a:ext cx="2591728" cy="0"/>
          </a:xfrm>
          <a:prstGeom prst="straightConnector1">
            <a:avLst/>
          </a:prstGeom>
          <a:noFill/>
          <a:ln w="28575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40" name="Google Shape;640;p41"/>
          <p:cNvCxnSpPr/>
          <p:nvPr/>
        </p:nvCxnSpPr>
        <p:spPr>
          <a:xfrm>
            <a:off x="3275856" y="548680"/>
            <a:ext cx="5328592" cy="0"/>
          </a:xfrm>
          <a:prstGeom prst="straightConnector1">
            <a:avLst/>
          </a:prstGeom>
          <a:noFill/>
          <a:ln w="28575" cap="flat" cmpd="sng">
            <a:solidFill>
              <a:srgbClr val="3B5AA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41" name="Google Shape;641;p41"/>
          <p:cNvSpPr txBox="1"/>
          <p:nvPr/>
        </p:nvSpPr>
        <p:spPr>
          <a:xfrm>
            <a:off x="323528" y="692696"/>
            <a:ext cx="2880320" cy="296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 b="1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| </a:t>
            </a:r>
            <a:r>
              <a:rPr lang="ko-KR" sz="17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테이블 정의서 - ERD</a:t>
            </a:r>
            <a:endParaRPr sz="17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42" name="Google Shape;642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643" name="Google Shape;643;p4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>
            <a:noFill/>
          </a:ln>
        </p:spPr>
      </p:pic>
      <p:sp>
        <p:nvSpPr>
          <p:cNvPr id="644" name="Google Shape;644;p41"/>
          <p:cNvSpPr/>
          <p:nvPr/>
        </p:nvSpPr>
        <p:spPr>
          <a:xfrm rot="10800000" flipH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45" name="Google Shape;645;p41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46" name="Google Shape;646;p41"/>
          <p:cNvSpPr/>
          <p:nvPr/>
        </p:nvSpPr>
        <p:spPr>
          <a:xfrm>
            <a:off x="175121" y="1473901"/>
            <a:ext cx="4036839" cy="4386448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47" name="Google Shape;647;p41"/>
          <p:cNvSpPr/>
          <p:nvPr/>
        </p:nvSpPr>
        <p:spPr>
          <a:xfrm>
            <a:off x="4304523" y="1473901"/>
            <a:ext cx="4664356" cy="4386446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48" name="Google Shape;648;p41"/>
          <p:cNvSpPr txBox="1"/>
          <p:nvPr/>
        </p:nvSpPr>
        <p:spPr>
          <a:xfrm>
            <a:off x="323528" y="1507282"/>
            <a:ext cx="3832587" cy="373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○ 테이블 구성도</a:t>
            </a:r>
            <a:endParaRPr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49" name="Google Shape;649;p41"/>
          <p:cNvSpPr txBox="1"/>
          <p:nvPr/>
        </p:nvSpPr>
        <p:spPr>
          <a:xfrm>
            <a:off x="4262390" y="2103337"/>
            <a:ext cx="2181818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&lt;ParkingLot 테이블&gt;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50" name="Google Shape;650;p41"/>
          <p:cNvSpPr txBox="1"/>
          <p:nvPr/>
        </p:nvSpPr>
        <p:spPr>
          <a:xfrm>
            <a:off x="4262390" y="3572449"/>
            <a:ext cx="2181818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&lt;ParkingArea 테이블&gt;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51" name="Google Shape;651;p41" descr="테이블이(가) 표시된 사진&#10;&#10;자동 생성된 설명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337919" y="2415615"/>
            <a:ext cx="4604400" cy="8760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2" name="Google Shape;652;p41" descr="텍스트, 스크린샷, 실내이(가) 표시된 사진&#10;&#10;자동 생성된 설명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337919" y="3849448"/>
            <a:ext cx="4604400" cy="13797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AAD0EEFA-E244-408D-A000-4287DDEE168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986" r="2642"/>
          <a:stretch/>
        </p:blipFill>
        <p:spPr>
          <a:xfrm>
            <a:off x="246793" y="2295552"/>
            <a:ext cx="3893493" cy="3088547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42"/>
          <p:cNvSpPr/>
          <p:nvPr/>
        </p:nvSpPr>
        <p:spPr>
          <a:xfrm>
            <a:off x="107504" y="0"/>
            <a:ext cx="3096300" cy="1124700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659" name="Google Shape;659;p42"/>
          <p:cNvCxnSpPr/>
          <p:nvPr/>
        </p:nvCxnSpPr>
        <p:spPr>
          <a:xfrm>
            <a:off x="424356" y="541195"/>
            <a:ext cx="2591700" cy="0"/>
          </a:xfrm>
          <a:prstGeom prst="straightConnector1">
            <a:avLst/>
          </a:prstGeom>
          <a:noFill/>
          <a:ln w="28575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60" name="Google Shape;660;p42"/>
          <p:cNvCxnSpPr/>
          <p:nvPr/>
        </p:nvCxnSpPr>
        <p:spPr>
          <a:xfrm>
            <a:off x="3275856" y="548680"/>
            <a:ext cx="5328600" cy="0"/>
          </a:xfrm>
          <a:prstGeom prst="straightConnector1">
            <a:avLst/>
          </a:prstGeom>
          <a:noFill/>
          <a:ln w="28575" cap="flat" cmpd="sng">
            <a:solidFill>
              <a:srgbClr val="3B5AA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61" name="Google Shape;661;p42"/>
          <p:cNvSpPr txBox="1"/>
          <p:nvPr/>
        </p:nvSpPr>
        <p:spPr>
          <a:xfrm>
            <a:off x="323528" y="692696"/>
            <a:ext cx="2880300" cy="2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 b="1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| </a:t>
            </a:r>
            <a:r>
              <a:rPr lang="ko-KR" sz="17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테이블 정의서 - ERD</a:t>
            </a:r>
            <a:endParaRPr sz="17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62" name="Google Shape;662;p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663" name="Google Shape;663;p4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>
            <a:noFill/>
          </a:ln>
        </p:spPr>
      </p:pic>
      <p:sp>
        <p:nvSpPr>
          <p:cNvPr id="664" name="Google Shape;664;p42"/>
          <p:cNvSpPr/>
          <p:nvPr/>
        </p:nvSpPr>
        <p:spPr>
          <a:xfrm rot="10800000" flipH="1">
            <a:off x="-577697" y="-576088"/>
            <a:ext cx="1181100" cy="1167300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65" name="Google Shape;665;p42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66" name="Google Shape;666;p42"/>
          <p:cNvSpPr/>
          <p:nvPr/>
        </p:nvSpPr>
        <p:spPr>
          <a:xfrm>
            <a:off x="175121" y="1473901"/>
            <a:ext cx="4036800" cy="43863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67" name="Google Shape;667;p42"/>
          <p:cNvSpPr/>
          <p:nvPr/>
        </p:nvSpPr>
        <p:spPr>
          <a:xfrm>
            <a:off x="4304523" y="1473901"/>
            <a:ext cx="4664400" cy="43863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68" name="Google Shape;668;p42"/>
          <p:cNvSpPr txBox="1"/>
          <p:nvPr/>
        </p:nvSpPr>
        <p:spPr>
          <a:xfrm>
            <a:off x="323528" y="1507282"/>
            <a:ext cx="38325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○ 테이블 구성도</a:t>
            </a:r>
            <a:endParaRPr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69" name="Google Shape;669;p42"/>
          <p:cNvSpPr txBox="1"/>
          <p:nvPr/>
        </p:nvSpPr>
        <p:spPr>
          <a:xfrm>
            <a:off x="4262390" y="2438617"/>
            <a:ext cx="21819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&lt;</a:t>
            </a:r>
            <a:r>
              <a:rPr lang="ko-KR" sz="12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Violation</a:t>
            </a:r>
            <a:r>
              <a:rPr lang="ko-KR" sz="12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테이블&gt;</a:t>
            </a:r>
            <a:endParaRPr sz="12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416B3BF-3B04-49B2-A53C-FEBCD6501C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29745" y="2745997"/>
            <a:ext cx="4613955" cy="220830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E14A01A7-6C49-41CB-949B-2BF765F8DB9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986" r="2642"/>
          <a:stretch/>
        </p:blipFill>
        <p:spPr>
          <a:xfrm>
            <a:off x="246793" y="2295552"/>
            <a:ext cx="3893493" cy="3088547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43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677" name="Google Shape;677;p43"/>
          <p:cNvCxnSpPr/>
          <p:nvPr/>
        </p:nvCxnSpPr>
        <p:spPr>
          <a:xfrm>
            <a:off x="424356" y="541195"/>
            <a:ext cx="2591728" cy="0"/>
          </a:xfrm>
          <a:prstGeom prst="straightConnector1">
            <a:avLst/>
          </a:prstGeom>
          <a:noFill/>
          <a:ln w="28575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78" name="Google Shape;678;p43"/>
          <p:cNvCxnSpPr/>
          <p:nvPr/>
        </p:nvCxnSpPr>
        <p:spPr>
          <a:xfrm>
            <a:off x="3275856" y="548680"/>
            <a:ext cx="5328592" cy="0"/>
          </a:xfrm>
          <a:prstGeom prst="straightConnector1">
            <a:avLst/>
          </a:prstGeom>
          <a:noFill/>
          <a:ln w="28575" cap="flat" cmpd="sng">
            <a:solidFill>
              <a:srgbClr val="3B5AA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79" name="Google Shape;679;p43"/>
          <p:cNvSpPr txBox="1"/>
          <p:nvPr/>
        </p:nvSpPr>
        <p:spPr>
          <a:xfrm>
            <a:off x="323528" y="692697"/>
            <a:ext cx="2952328" cy="2724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algun Gothic"/>
              <a:buNone/>
            </a:pPr>
            <a:r>
              <a:rPr lang="ko-KR" sz="1700" b="1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| 핵심소스코드 (1)</a:t>
            </a:r>
            <a:endParaRPr sz="17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80" name="Google Shape;680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681" name="Google Shape;681;p4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>
            <a:noFill/>
          </a:ln>
        </p:spPr>
      </p:pic>
      <p:sp>
        <p:nvSpPr>
          <p:cNvPr id="682" name="Google Shape;682;p43"/>
          <p:cNvSpPr/>
          <p:nvPr/>
        </p:nvSpPr>
        <p:spPr>
          <a:xfrm rot="10800000" flipH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83" name="Google Shape;683;p43"/>
          <p:cNvSpPr/>
          <p:nvPr/>
        </p:nvSpPr>
        <p:spPr>
          <a:xfrm>
            <a:off x="222255" y="1567825"/>
            <a:ext cx="8740117" cy="512659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84" name="Google Shape;684;p43"/>
          <p:cNvSpPr txBox="1"/>
          <p:nvPr/>
        </p:nvSpPr>
        <p:spPr>
          <a:xfrm>
            <a:off x="179512" y="1207785"/>
            <a:ext cx="2549545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자동차 번호판 검출 소스코드</a:t>
            </a:r>
            <a:endParaRPr dirty="0"/>
          </a:p>
        </p:txBody>
      </p:sp>
      <p:sp>
        <p:nvSpPr>
          <p:cNvPr id="687" name="Google Shape;687;p43"/>
          <p:cNvSpPr txBox="1"/>
          <p:nvPr/>
        </p:nvSpPr>
        <p:spPr>
          <a:xfrm>
            <a:off x="245022" y="1661310"/>
            <a:ext cx="3773685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OCR </a:t>
            </a:r>
            <a:r>
              <a:rPr lang="en-US" altLang="ko-KR" sz="12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F</a:t>
            </a:r>
            <a:r>
              <a:rPr lang="ko-KR" sz="12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unction</a:t>
            </a:r>
            <a:endParaRPr sz="12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88" name="Google Shape;688;p43"/>
          <p:cNvSpPr txBox="1"/>
          <p:nvPr/>
        </p:nvSpPr>
        <p:spPr>
          <a:xfrm>
            <a:off x="4152548" y="1661310"/>
            <a:ext cx="4769197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LPRNet</a:t>
            </a:r>
            <a:r>
              <a:rPr lang="ko-KR" sz="12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sz="12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Backbone</a:t>
            </a:r>
            <a:endParaRPr sz="12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7C73805-17A5-4358-AEFC-39BD63E7AA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5023" y="1937514"/>
            <a:ext cx="3773686" cy="261306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4B41D1A-4D81-4D55-8872-71BCB1D52E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52550" y="1937513"/>
            <a:ext cx="4770811" cy="451192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44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694" name="Google Shape;694;p44"/>
          <p:cNvCxnSpPr/>
          <p:nvPr/>
        </p:nvCxnSpPr>
        <p:spPr>
          <a:xfrm>
            <a:off x="424356" y="541195"/>
            <a:ext cx="2591728" cy="0"/>
          </a:xfrm>
          <a:prstGeom prst="straightConnector1">
            <a:avLst/>
          </a:prstGeom>
          <a:noFill/>
          <a:ln w="28575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95" name="Google Shape;695;p44"/>
          <p:cNvCxnSpPr/>
          <p:nvPr/>
        </p:nvCxnSpPr>
        <p:spPr>
          <a:xfrm>
            <a:off x="3275856" y="548680"/>
            <a:ext cx="5328592" cy="0"/>
          </a:xfrm>
          <a:prstGeom prst="straightConnector1">
            <a:avLst/>
          </a:prstGeom>
          <a:noFill/>
          <a:ln w="28575" cap="flat" cmpd="sng">
            <a:solidFill>
              <a:srgbClr val="3B5AA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96" name="Google Shape;696;p44"/>
          <p:cNvSpPr txBox="1"/>
          <p:nvPr/>
        </p:nvSpPr>
        <p:spPr>
          <a:xfrm>
            <a:off x="323528" y="692696"/>
            <a:ext cx="2808312" cy="296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 b="1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| </a:t>
            </a:r>
            <a:r>
              <a:rPr lang="ko-KR" sz="17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핵심소스코드 (2)</a:t>
            </a:r>
            <a:endParaRPr sz="17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97" name="Google Shape;697;p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698" name="Google Shape;698;p4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>
            <a:noFill/>
          </a:ln>
        </p:spPr>
      </p:pic>
      <p:sp>
        <p:nvSpPr>
          <p:cNvPr id="699" name="Google Shape;699;p44"/>
          <p:cNvSpPr/>
          <p:nvPr/>
        </p:nvSpPr>
        <p:spPr>
          <a:xfrm rot="10800000" flipH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00" name="Google Shape;700;p44"/>
          <p:cNvSpPr txBox="1"/>
          <p:nvPr/>
        </p:nvSpPr>
        <p:spPr>
          <a:xfrm>
            <a:off x="179512" y="1207785"/>
            <a:ext cx="2549545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전기자동차 인식 소스코드</a:t>
            </a:r>
            <a:endParaRPr/>
          </a:p>
        </p:txBody>
      </p:sp>
      <p:sp>
        <p:nvSpPr>
          <p:cNvPr id="701" name="Google Shape;701;p44"/>
          <p:cNvSpPr/>
          <p:nvPr/>
        </p:nvSpPr>
        <p:spPr>
          <a:xfrm>
            <a:off x="222255" y="1567825"/>
            <a:ext cx="8740117" cy="4669487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CD833E5-1958-48BC-A8F3-F7788B5FBA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7828" y="1598568"/>
            <a:ext cx="5668970" cy="4608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8" name="Google Shape;138;p16"/>
          <p:cNvGraphicFramePr/>
          <p:nvPr>
            <p:extLst>
              <p:ext uri="{D42A27DB-BD31-4B8C-83A1-F6EECF244321}">
                <p14:modId xmlns:p14="http://schemas.microsoft.com/office/powerpoint/2010/main" val="644091626"/>
              </p:ext>
            </p:extLst>
          </p:nvPr>
        </p:nvGraphicFramePr>
        <p:xfrm>
          <a:off x="362338" y="1382295"/>
          <a:ext cx="8419325" cy="5208996"/>
        </p:xfrm>
        <a:graphic>
          <a:graphicData uri="http://schemas.openxmlformats.org/drawingml/2006/table">
            <a:tbl>
              <a:tblPr firstRow="1" firstCol="1" bandRow="1">
                <a:noFill/>
                <a:tableStyleId>{33CD4E9D-08E3-4A5C-AE90-986E69D37091}</a:tableStyleId>
              </a:tblPr>
              <a:tblGrid>
                <a:gridCol w="753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4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92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84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162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092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3281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b="1" u="none" strike="noStrike" cap="none" dirty="0"/>
                        <a:t>요구사항 ID</a:t>
                      </a:r>
                      <a:endParaRPr sz="900" b="1" u="none" strike="noStrike" cap="none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40125" marR="40125" marT="0" marB="0" anchor="ctr"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b="1" u="none" strike="noStrike" cap="none" dirty="0"/>
                        <a:t>요구사항명</a:t>
                      </a:r>
                      <a:endParaRPr sz="900" b="1" u="none" strike="noStrike" cap="none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40125" marR="40125" marT="0" marB="0" anchor="ctr"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b="1" u="none" strike="noStrike" cap="none" dirty="0" err="1"/>
                        <a:t>기능ID</a:t>
                      </a:r>
                      <a:endParaRPr sz="900" b="1" u="none" strike="noStrike" cap="none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40125" marR="40125" marT="0" marB="0" anchor="ctr"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b="1" u="none" strike="noStrike" cap="none" dirty="0"/>
                        <a:t>기능 명</a:t>
                      </a:r>
                      <a:endParaRPr sz="900" b="1" u="none" strike="noStrike" cap="none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40125" marR="40125" marT="0" marB="0" anchor="ctr"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b="1" u="none" strike="noStrike" cap="none"/>
                        <a:t>세부사항</a:t>
                      </a:r>
                      <a:endParaRPr sz="900" b="1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40125" marR="40125" marT="0" marB="0" anchor="ctr"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b="1" u="none" strike="noStrike" cap="none"/>
                        <a:t>예외사항</a:t>
                      </a:r>
                      <a:endParaRPr sz="900" b="1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40125" marR="40125" marT="0" marB="0" anchor="ctr"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5079">
                <a:tc rowSpan="1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strike="noStrike" cap="none"/>
                        <a:t>A01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40125" marR="40125" marT="0" marB="0" anchor="ctr">
                    <a:solidFill>
                      <a:srgbClr val="F2F2F2"/>
                    </a:solidFill>
                  </a:tcPr>
                </a:tc>
                <a:tc rowSpan="1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strike="noStrike" cap="none"/>
                        <a:t>주차면 인식</a:t>
                      </a:r>
                      <a:br>
                        <a:rPr lang="ko-KR" sz="900" u="none" strike="noStrike" cap="none"/>
                      </a:br>
                      <a:r>
                        <a:rPr lang="ko-KR" sz="900" u="none" strike="noStrike" cap="none"/>
                        <a:t>인프라 구성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40125" marR="40125" marT="0" marB="0" anchor="ctr"/>
                </a:tc>
                <a:tc row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strike="noStrike" cap="none"/>
                        <a:t>A01_B01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40125" marR="40125" marT="0" marB="0" anchor="ctr"/>
                </a:tc>
                <a:tc row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strike="noStrike" cap="none"/>
                        <a:t>프로젝트 적용 주차면 환경 조사 및 적용 대상 주차면 환경 결정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40125" marR="4012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strike="noStrike" cap="none" dirty="0"/>
                        <a:t>주차면 환경을 조사한다.</a:t>
                      </a:r>
                      <a:endParaRPr sz="900" u="none" strike="noStrike" cap="none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40125" marR="40125" marT="0" marB="0" anchor="ctr"/>
                </a:tc>
                <a:tc row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strike="noStrike" cap="none"/>
                        <a:t>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40125" marR="40125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5079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strike="noStrike" cap="none"/>
                        <a:t>주차면 환경을 확인한다.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40125" marR="40125" marT="0" marB="0" anchor="ctr"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5079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strike="noStrike" cap="none" dirty="0"/>
                        <a:t>주차면 환경을 결정한다.</a:t>
                      </a:r>
                      <a:endParaRPr sz="900" u="none" strike="noStrike" cap="none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40125" marR="40125" marT="0" marB="0" anchor="ctr"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5079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strike="noStrike" cap="none"/>
                        <a:t>A01_B02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40125" marR="40125" marT="0" marB="0" anchor="ctr"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strike="noStrike" cap="none"/>
                        <a:t>주차면 영상 인식 장치 요구사항 조사 및 사양 결정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40125" marR="4012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strike="noStrike" cap="none"/>
                        <a:t>요구사항을 조사한다.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40125" marR="40125" marT="0" marB="0" anchor="ctr"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strike="noStrike" cap="none"/>
                        <a:t>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40125" marR="40125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5079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strike="noStrike" cap="none" dirty="0"/>
                        <a:t>사양을 결정한다.</a:t>
                      </a:r>
                      <a:endParaRPr sz="900" u="none" strike="noStrike" cap="none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40125" marR="40125" marT="0" marB="0" anchor="ctr"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5079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strike="noStrike" cap="none"/>
                        <a:t>A01_B03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40125" marR="40125" marT="0" marB="0" anchor="ctr"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strike="noStrike" cap="none"/>
                        <a:t>주차면 인식 장치 자원 종류 조사 및 검토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40125" marR="4012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strike="noStrike" cap="none" dirty="0"/>
                        <a:t>장치 자원 종류를 조사한다.</a:t>
                      </a:r>
                      <a:endParaRPr sz="900" u="none" strike="noStrike" cap="none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40125" marR="40125" marT="0" marB="0" anchor="ctr"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strike="noStrike" cap="none"/>
                        <a:t>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40125" marR="40125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5079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strike="noStrike" cap="none" dirty="0"/>
                        <a:t>장치 자원 종류를 검토한다.</a:t>
                      </a:r>
                      <a:endParaRPr sz="900" u="none" strike="noStrike" cap="none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40125" marR="40125" marT="0" marB="0" anchor="ctr"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25079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strike="noStrike" cap="none"/>
                        <a:t>A01_B04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40125" marR="40125" marT="0" marB="0" anchor="ctr"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strike="noStrike" cap="none"/>
                        <a:t>주차면 인식 장치 운용에 필요한 환경 조사 및 결정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40125" marR="4012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strike="noStrike" cap="none" dirty="0"/>
                        <a:t>장치 운용에 필요한 환경을 조사한다.</a:t>
                      </a:r>
                      <a:endParaRPr sz="900" u="none" strike="noStrike" cap="none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40125" marR="40125" marT="0" marB="0" anchor="ctr"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strike="noStrike" cap="none"/>
                        <a:t>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40125" marR="40125" marT="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25079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strike="noStrike" cap="none" dirty="0"/>
                        <a:t>장치 운용에 필요한 환경을 결정한다.</a:t>
                      </a:r>
                      <a:endParaRPr sz="900" u="none" strike="noStrike" cap="none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40125" marR="40125" marT="0" marB="0" anchor="ctr"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25079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strike="noStrike" cap="none"/>
                        <a:t>A01_B05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40125" marR="40125" marT="0" marB="0" anchor="ctr"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strike="noStrike" cap="none"/>
                        <a:t>주차면 인식 장치 수배 및 구매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40125" marR="4012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strike="noStrike" cap="none" dirty="0"/>
                        <a:t>담당자를 수배한다.</a:t>
                      </a:r>
                      <a:endParaRPr sz="900" u="none" strike="noStrike" cap="none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40125" marR="40125" marT="0" marB="0" anchor="ctr"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strike="noStrike" cap="none"/>
                        <a:t>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40125" marR="40125" marT="0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25079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strike="noStrike" cap="none" dirty="0"/>
                        <a:t>장치를 구매한다.</a:t>
                      </a:r>
                      <a:endParaRPr sz="900" u="none" strike="noStrike" cap="none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40125" marR="40125" marT="0" marB="0" anchor="ctr"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25079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strike="noStrike" cap="none"/>
                        <a:t>A01_B06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40125" marR="4012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strike="noStrike" cap="none"/>
                        <a:t>주차면 인식 장치 동작 테스트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40125" marR="4012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strike="noStrike" cap="none" dirty="0"/>
                        <a:t> </a:t>
                      </a:r>
                      <a:endParaRPr sz="900" u="none" strike="noStrike" cap="none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40125" marR="4012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strike="noStrike" cap="none"/>
                        <a:t>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40125" marR="40125" marT="0" marB="0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25079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strike="noStrike" cap="none"/>
                        <a:t>A01_B07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40125" marR="40125" marT="0" marB="0" anchor="ctr"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strike="noStrike" cap="none"/>
                        <a:t>주차면 인식 장치 설치 및 연동시험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40125" marR="4012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strike="noStrike" cap="none" dirty="0"/>
                        <a:t>주차면 인식 장치를 설치한다.</a:t>
                      </a:r>
                      <a:endParaRPr sz="900" u="none" strike="noStrike" cap="none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40125" marR="40125" marT="0" marB="0" anchor="ctr"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strike="noStrike" cap="none"/>
                        <a:t>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40125" marR="40125" marT="0" marB="0" anchor="ctr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25079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strike="noStrike" cap="none" dirty="0"/>
                        <a:t>장치 연동 시험을 행한다.</a:t>
                      </a:r>
                      <a:endParaRPr sz="900" u="none" strike="noStrike" cap="none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40125" marR="40125" marT="0" marB="0" anchor="ctr"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25079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strike="noStrike" cap="none"/>
                        <a:t>A01_B08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40125" marR="4012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strike="noStrike" cap="none" dirty="0"/>
                        <a:t>주차면 인식 장치 운용 시험</a:t>
                      </a:r>
                      <a:endParaRPr sz="900" u="none" strike="noStrike" cap="none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40125" marR="4012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strike="noStrike" cap="none" dirty="0"/>
                        <a:t> </a:t>
                      </a:r>
                      <a:endParaRPr sz="900" u="none" strike="noStrike" cap="none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40125" marR="4012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strike="noStrike" cap="none" dirty="0"/>
                        <a:t> </a:t>
                      </a:r>
                      <a:endParaRPr sz="900" u="none" strike="noStrike" cap="none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40125" marR="40125" marT="0" marB="0" anchor="ctr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  <p:sp>
        <p:nvSpPr>
          <p:cNvPr id="139" name="Google Shape;139;p16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40" name="Google Shape;140;p16"/>
          <p:cNvCxnSpPr/>
          <p:nvPr/>
        </p:nvCxnSpPr>
        <p:spPr>
          <a:xfrm>
            <a:off x="424356" y="541195"/>
            <a:ext cx="2591728" cy="0"/>
          </a:xfrm>
          <a:prstGeom prst="straightConnector1">
            <a:avLst/>
          </a:prstGeom>
          <a:noFill/>
          <a:ln w="28575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1" name="Google Shape;141;p16"/>
          <p:cNvCxnSpPr/>
          <p:nvPr/>
        </p:nvCxnSpPr>
        <p:spPr>
          <a:xfrm>
            <a:off x="3275856" y="548680"/>
            <a:ext cx="5328592" cy="0"/>
          </a:xfrm>
          <a:prstGeom prst="straightConnector1">
            <a:avLst/>
          </a:prstGeom>
          <a:noFill/>
          <a:ln w="28575" cap="flat" cmpd="sng">
            <a:solidFill>
              <a:srgbClr val="3B5AA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42" name="Google Shape;142;p16"/>
          <p:cNvSpPr txBox="1"/>
          <p:nvPr/>
        </p:nvSpPr>
        <p:spPr>
          <a:xfrm>
            <a:off x="323528" y="692697"/>
            <a:ext cx="2952328" cy="2724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algun Gothic"/>
              <a:buNone/>
            </a:pPr>
            <a:r>
              <a:rPr lang="ko-KR" sz="1700" b="1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| </a:t>
            </a:r>
            <a:r>
              <a:rPr lang="ko-KR" sz="17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요구사항 정의서</a:t>
            </a:r>
            <a:endParaRPr sz="17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43" name="Google Shape;143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16"/>
          <p:cNvSpPr/>
          <p:nvPr/>
        </p:nvSpPr>
        <p:spPr>
          <a:xfrm rot="10800000" flipH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8" name="Google Shape;708;p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81549" y="116632"/>
            <a:ext cx="936104" cy="489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709" name="Google Shape;709;p45"/>
          <p:cNvPicPr preferRelativeResize="0"/>
          <p:nvPr/>
        </p:nvPicPr>
        <p:blipFill rotWithShape="1">
          <a:blip r:embed="rId4">
            <a:alphaModFix/>
          </a:blip>
          <a:srcRect l="1036"/>
          <a:stretch/>
        </p:blipFill>
        <p:spPr>
          <a:xfrm rot="10800000">
            <a:off x="4306022" y="3226032"/>
            <a:ext cx="4837978" cy="3615532"/>
          </a:xfrm>
          <a:prstGeom prst="rect">
            <a:avLst/>
          </a:prstGeom>
          <a:noFill/>
          <a:ln>
            <a:noFill/>
          </a:ln>
        </p:spPr>
      </p:pic>
      <p:sp>
        <p:nvSpPr>
          <p:cNvPr id="710" name="Google Shape;710;p45"/>
          <p:cNvSpPr txBox="1"/>
          <p:nvPr/>
        </p:nvSpPr>
        <p:spPr>
          <a:xfrm>
            <a:off x="2963451" y="2998113"/>
            <a:ext cx="3217200" cy="8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700" b="1">
                <a:solidFill>
                  <a:srgbClr val="3B5AA8"/>
                </a:solidFill>
                <a:latin typeface="Malgun Gothic"/>
                <a:ea typeface="Malgun Gothic"/>
                <a:cs typeface="Malgun Gothic"/>
                <a:sym typeface="Malgun Gothic"/>
              </a:rPr>
              <a:t>Thank you</a:t>
            </a:r>
            <a:endParaRPr sz="4700" b="1">
              <a:solidFill>
                <a:srgbClr val="3B5AA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11" name="Google Shape;711;p4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한이음 ▶ 프로그램 설계서</a:t>
            </a:r>
            <a:endParaRPr/>
          </a:p>
        </p:txBody>
      </p:sp>
      <p:grpSp>
        <p:nvGrpSpPr>
          <p:cNvPr id="712" name="Google Shape;712;p45"/>
          <p:cNvGrpSpPr/>
          <p:nvPr/>
        </p:nvGrpSpPr>
        <p:grpSpPr>
          <a:xfrm>
            <a:off x="75729" y="166947"/>
            <a:ext cx="2192015" cy="600145"/>
            <a:chOff x="75729" y="166947"/>
            <a:chExt cx="2192015" cy="600145"/>
          </a:xfrm>
        </p:grpSpPr>
        <p:grpSp>
          <p:nvGrpSpPr>
            <p:cNvPr id="713" name="Google Shape;713;p45"/>
            <p:cNvGrpSpPr/>
            <p:nvPr/>
          </p:nvGrpSpPr>
          <p:grpSpPr>
            <a:xfrm>
              <a:off x="683568" y="199273"/>
              <a:ext cx="1584176" cy="461665"/>
              <a:chOff x="683568" y="199273"/>
              <a:chExt cx="1584176" cy="461665"/>
            </a:xfrm>
          </p:grpSpPr>
          <p:cxnSp>
            <p:nvCxnSpPr>
              <p:cNvPr id="714" name="Google Shape;714;p45"/>
              <p:cNvCxnSpPr/>
              <p:nvPr/>
            </p:nvCxnSpPr>
            <p:spPr>
              <a:xfrm>
                <a:off x="728966" y="206489"/>
                <a:ext cx="1538778" cy="0"/>
              </a:xfrm>
              <a:prstGeom prst="straightConnector1">
                <a:avLst/>
              </a:prstGeom>
              <a:noFill/>
              <a:ln w="38100" cap="flat" cmpd="sng">
                <a:solidFill>
                  <a:srgbClr val="3B5AA8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715" name="Google Shape;715;p45"/>
              <p:cNvSpPr txBox="1"/>
              <p:nvPr/>
            </p:nvSpPr>
            <p:spPr>
              <a:xfrm>
                <a:off x="683568" y="199273"/>
                <a:ext cx="1452642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200" b="1">
                    <a:solidFill>
                      <a:srgbClr val="3B5AA8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내가 기획한 ICT가</a:t>
                </a:r>
                <a:endParaRPr sz="1200" b="1">
                  <a:solidFill>
                    <a:srgbClr val="3B5AA8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200" b="1">
                    <a:solidFill>
                      <a:srgbClr val="3B5AA8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세상을 바꾼다면?</a:t>
                </a:r>
                <a:endParaRPr sz="1200" b="1">
                  <a:solidFill>
                    <a:srgbClr val="3B5AA8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pic>
          <p:nvPicPr>
            <p:cNvPr id="716" name="Google Shape;716;p45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75729" y="166947"/>
              <a:ext cx="607839" cy="60014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17" name="Google Shape;717;p45"/>
          <p:cNvSpPr/>
          <p:nvPr/>
        </p:nvSpPr>
        <p:spPr>
          <a:xfrm>
            <a:off x="971600" y="6453336"/>
            <a:ext cx="7056784" cy="36004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7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51" name="Google Shape;151;p17"/>
          <p:cNvCxnSpPr/>
          <p:nvPr/>
        </p:nvCxnSpPr>
        <p:spPr>
          <a:xfrm>
            <a:off x="424356" y="541195"/>
            <a:ext cx="2591728" cy="0"/>
          </a:xfrm>
          <a:prstGeom prst="straightConnector1">
            <a:avLst/>
          </a:prstGeom>
          <a:noFill/>
          <a:ln w="28575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2" name="Google Shape;152;p17"/>
          <p:cNvCxnSpPr/>
          <p:nvPr/>
        </p:nvCxnSpPr>
        <p:spPr>
          <a:xfrm>
            <a:off x="3275856" y="548680"/>
            <a:ext cx="5328592" cy="0"/>
          </a:xfrm>
          <a:prstGeom prst="straightConnector1">
            <a:avLst/>
          </a:prstGeom>
          <a:noFill/>
          <a:ln w="28575" cap="flat" cmpd="sng">
            <a:solidFill>
              <a:srgbClr val="3B5AA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53" name="Google Shape;153;p17"/>
          <p:cNvSpPr txBox="1"/>
          <p:nvPr/>
        </p:nvSpPr>
        <p:spPr>
          <a:xfrm>
            <a:off x="323528" y="692697"/>
            <a:ext cx="2952328" cy="2724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algun Gothic"/>
              <a:buNone/>
            </a:pPr>
            <a:r>
              <a:rPr lang="ko-KR" sz="1700" b="1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| </a:t>
            </a:r>
            <a:r>
              <a:rPr lang="ko-KR" sz="17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요구사항 정의서</a:t>
            </a:r>
            <a:endParaRPr sz="17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54" name="Google Shape;154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17"/>
          <p:cNvSpPr/>
          <p:nvPr/>
        </p:nvSpPr>
        <p:spPr>
          <a:xfrm rot="10800000" flipH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57" name="Google Shape;157;p17"/>
          <p:cNvGraphicFramePr/>
          <p:nvPr>
            <p:extLst>
              <p:ext uri="{D42A27DB-BD31-4B8C-83A1-F6EECF244321}">
                <p14:modId xmlns:p14="http://schemas.microsoft.com/office/powerpoint/2010/main" val="3024816125"/>
              </p:ext>
            </p:extLst>
          </p:nvPr>
        </p:nvGraphicFramePr>
        <p:xfrm>
          <a:off x="361236" y="1264568"/>
          <a:ext cx="8416800" cy="5441040"/>
        </p:xfrm>
        <a:graphic>
          <a:graphicData uri="http://schemas.openxmlformats.org/drawingml/2006/table">
            <a:tbl>
              <a:tblPr firstRow="1" firstCol="1" bandRow="1">
                <a:noFill/>
                <a:tableStyleId>{33CD4E9D-08E3-4A5C-AE90-986E69D37091}</a:tableStyleId>
              </a:tblPr>
              <a:tblGrid>
                <a:gridCol w="752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9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84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16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08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02280">
                <a:tc row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strike="noStrike" cap="none"/>
                        <a:t>A02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27975" marR="27975" marT="0" marB="0" anchor="ctr">
                    <a:solidFill>
                      <a:srgbClr val="F2F2F2"/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strike="noStrike" cap="none"/>
                        <a:t>주차면 인식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27975" marR="27975" marT="0" marB="0" anchor="ctr"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u="none" strike="noStrike" cap="none"/>
                        <a:t>A02_B01</a:t>
                      </a:r>
                      <a:endParaRPr sz="8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27975" marR="27975" marT="0" marB="0" anchor="ctr"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u="none" strike="noStrike" cap="none"/>
                        <a:t>주차면 인식을 위한 방법 조사 및 결정</a:t>
                      </a:r>
                      <a:endParaRPr sz="8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27975" marR="279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u="none" strike="noStrike" cap="none" dirty="0"/>
                        <a:t>주차면 인식을 위한 방법을 조사한다.</a:t>
                      </a:r>
                      <a:endParaRPr sz="800" u="none" strike="noStrike" cap="none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27975" marR="27975" marT="0" marB="0" anchor="ctr"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u="none" strike="noStrike" cap="none"/>
                        <a:t> </a:t>
                      </a:r>
                      <a:endParaRPr sz="8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27975" marR="27975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228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u="none" strike="noStrike" cap="none"/>
                        <a:t>주차면 인식을 위한 방법을 결정한다.</a:t>
                      </a:r>
                      <a:endParaRPr sz="8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27975" marR="27975" marT="0" marB="0" anchor="ctr"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228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strike="noStrike" cap="none"/>
                        <a:t>A02_B02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27975" marR="27975" marT="0" marB="0" anchor="ctr"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strike="noStrike" cap="none"/>
                        <a:t>주차면 인식 성능 분석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27975" marR="279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strike="noStrike" cap="none" dirty="0"/>
                        <a:t>인식 장치 성능을 분석한다.</a:t>
                      </a:r>
                      <a:endParaRPr sz="900" u="none" strike="noStrike" cap="none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27975" marR="27975" marT="0" marB="0" anchor="ctr"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strike="noStrike" cap="none"/>
                        <a:t>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27975" marR="27975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228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strike="noStrike" cap="none"/>
                        <a:t>모델 성능을 분석한다.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27975" marR="27975" marT="0" marB="0" anchor="ctr"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2280">
                <a:tc row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strike="noStrike" cap="none"/>
                        <a:t>A03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27975" marR="27975" marT="0" marB="0" anchor="ctr">
                    <a:solidFill>
                      <a:srgbClr val="F2F2F2"/>
                    </a:solidFill>
                  </a:tcPr>
                </a:tc>
                <a:tc row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strike="noStrike" cap="none"/>
                        <a:t>차량 정보 추출 인프라 구성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27975" marR="27975" marT="0" marB="0" anchor="ctr"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strike="noStrike" cap="none"/>
                        <a:t>A03_B01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27975" marR="27975" marT="0" marB="0" anchor="ctr"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strike="noStrike" cap="none"/>
                        <a:t>차량 정보 추출을 위한 장치 요구사항 조사 및 사양 결정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27975" marR="279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strike="noStrike" cap="none" dirty="0"/>
                        <a:t>차량 정보 추출을 위한</a:t>
                      </a:r>
                      <a:br>
                        <a:rPr lang="ko-KR" sz="900" u="none" strike="noStrike" cap="none" dirty="0"/>
                      </a:br>
                      <a:r>
                        <a:rPr lang="ko-KR" sz="900" u="none" strike="noStrike" cap="none" dirty="0"/>
                        <a:t>장치 요구사항을 조사한다.</a:t>
                      </a:r>
                      <a:endParaRPr sz="900" u="none" strike="noStrike" cap="none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27975" marR="27975" marT="0" marB="0" anchor="ctr"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strike="noStrike" cap="none"/>
                        <a:t>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27975" marR="27975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228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strike="noStrike" cap="none"/>
                        <a:t>차량 정보 추출을 위한</a:t>
                      </a:r>
                      <a:br>
                        <a:rPr lang="ko-KR" sz="900" u="none" strike="noStrike" cap="none"/>
                      </a:br>
                      <a:r>
                        <a:rPr lang="ko-KR" sz="900" u="none" strike="noStrike" cap="none"/>
                        <a:t>장치 사양을 결정한다.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27975" marR="27975" marT="0" marB="0" anchor="ctr"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228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strike="noStrike" cap="none"/>
                        <a:t>A03_B02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27975" marR="279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strike="noStrike" cap="none"/>
                        <a:t>차량 정보 추출 장치 운용에 필요한 환경 조사 및 결정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27975" marR="279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strike="noStrike" cap="none" dirty="0"/>
                        <a:t> </a:t>
                      </a:r>
                      <a:endParaRPr sz="900" u="none" strike="noStrike" cap="none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27975" marR="279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strike="noStrike" cap="none"/>
                        <a:t>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27975" marR="27975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228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strike="noStrike" cap="none"/>
                        <a:t>A03_B03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27975" marR="279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strike="noStrike" cap="none"/>
                        <a:t>동작 테스트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27975" marR="279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strike="noStrike" cap="none"/>
                        <a:t>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27975" marR="279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strike="noStrike" cap="none"/>
                        <a:t>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27975" marR="27975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228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strike="noStrike" cap="none"/>
                        <a:t>A03_B04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27975" marR="27975" marT="0" marB="0" anchor="ctr"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strike="noStrike" cap="none"/>
                        <a:t>차량 정보 추출 장치 설치 및 연동시험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27975" marR="279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strike="noStrike" cap="none" dirty="0"/>
                        <a:t>차량 정보 추출 장치를 설치한다.</a:t>
                      </a:r>
                      <a:endParaRPr sz="900" u="none" strike="noStrike" cap="none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27975" marR="27975" marT="0" marB="0" anchor="ctr"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strike="noStrike" cap="none"/>
                        <a:t>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27975" marR="27975" marT="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0228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strike="noStrike" cap="none"/>
                        <a:t>차량 정보 추출 장치 연동 시험을</a:t>
                      </a:r>
                      <a:br>
                        <a:rPr lang="ko-KR" sz="900" u="none" strike="noStrike" cap="none"/>
                      </a:br>
                      <a:r>
                        <a:rPr lang="ko-KR" sz="900" u="none" strike="noStrike" cap="none"/>
                        <a:t>행한다.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27975" marR="27975" marT="0" marB="0" anchor="ctr"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02280">
                <a:tc row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strike="noStrike" cap="none"/>
                        <a:t>A04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27975" marR="27975" marT="0" marB="0" anchor="ctr">
                    <a:solidFill>
                      <a:srgbClr val="F2F2F2"/>
                    </a:solidFill>
                  </a:tcPr>
                </a:tc>
                <a:tc row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strike="noStrike" cap="none"/>
                        <a:t>차량 정보 추출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27975" marR="279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strike="noStrike" cap="none"/>
                        <a:t>A04_B01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27975" marR="279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strike="noStrike" cap="none"/>
                        <a:t>영상 스냅샷 생성 방법 조사 및 결정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27975" marR="279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strike="noStrike" cap="none" dirty="0"/>
                        <a:t> </a:t>
                      </a:r>
                      <a:endParaRPr sz="900" u="none" strike="noStrike" cap="none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27975" marR="279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strike="noStrike" cap="none"/>
                        <a:t>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27975" marR="27975" marT="0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0228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strike="noStrike" cap="none"/>
                        <a:t>A04_B02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27975" marR="279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strike="noStrike" cap="none"/>
                        <a:t>스냅샷 저장 및 유지 방법 조사 및 결정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27975" marR="279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strike="noStrike" cap="none" dirty="0"/>
                        <a:t> </a:t>
                      </a:r>
                      <a:endParaRPr sz="900" u="none" strike="noStrike" cap="none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27975" marR="279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strike="noStrike" cap="none"/>
                        <a:t>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27975" marR="27975" marT="0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0228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strike="noStrike" cap="none"/>
                        <a:t>A04_B03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27975" marR="27975" marT="0" marB="0" anchor="ctr"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strike="noStrike" cap="none"/>
                        <a:t>이미지 전처리 방법 조사 및 성능 판단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27975" marR="279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strike="noStrike" cap="none" dirty="0"/>
                        <a:t>이미지 </a:t>
                      </a:r>
                      <a:r>
                        <a:rPr lang="ko-KR" sz="900" u="none" strike="noStrike" cap="none" dirty="0" err="1"/>
                        <a:t>전처리</a:t>
                      </a:r>
                      <a:r>
                        <a:rPr lang="ko-KR" sz="900" u="none" strike="noStrike" cap="none" dirty="0"/>
                        <a:t> 방법을 조사한다.</a:t>
                      </a:r>
                      <a:endParaRPr sz="900" u="none" strike="noStrike" cap="none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27975" marR="27975" marT="0" marB="0" anchor="ctr"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strike="noStrike" cap="none"/>
                        <a:t>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27975" marR="27975" marT="0" marB="0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0228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strike="noStrike" cap="none" dirty="0"/>
                        <a:t>방법의 성능을 판단한다.</a:t>
                      </a:r>
                      <a:endParaRPr sz="900" u="none" strike="noStrike" cap="none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27975" marR="27975" marT="0" marB="0" anchor="ctr"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0228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strike="noStrike" cap="none"/>
                        <a:t>A04_B04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27975" marR="27975" marT="0" marB="0" anchor="ctr"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strike="noStrike" cap="none"/>
                        <a:t>차량 정보 검출 데이터셋 사양 결정 및 수집/라벨링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27975" marR="279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strike="noStrike" cap="none" dirty="0"/>
                        <a:t>차량 정보 검출 데이터셋의</a:t>
                      </a:r>
                      <a:br>
                        <a:rPr lang="ko-KR" sz="900" u="none" strike="noStrike" cap="none" dirty="0"/>
                      </a:br>
                      <a:r>
                        <a:rPr lang="ko-KR" sz="900" u="none" strike="noStrike" cap="none" dirty="0"/>
                        <a:t>사양을 결정한다.</a:t>
                      </a:r>
                      <a:endParaRPr sz="900" u="none" strike="noStrike" cap="none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27975" marR="27975" marT="0" marB="0" anchor="ctr"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strike="noStrike" cap="none"/>
                        <a:t>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27975" marR="27975" marT="0" marB="0" anchor="ctr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0228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strike="noStrike" cap="none" dirty="0"/>
                        <a:t>데이터셋을 수집하고</a:t>
                      </a:r>
                      <a:br>
                        <a:rPr lang="ko-KR" sz="900" u="none" strike="noStrike" cap="none" dirty="0"/>
                      </a:br>
                      <a:r>
                        <a:rPr lang="ko-KR" sz="900" u="none" strike="noStrike" cap="none" dirty="0"/>
                        <a:t>데이터 라벨링을 한다.</a:t>
                      </a:r>
                      <a:endParaRPr sz="900" u="none" strike="noStrike" cap="none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27975" marR="27975" marT="0" marB="0" anchor="ctr"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30228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strike="noStrike" cap="none"/>
                        <a:t>A04_B05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27975" marR="279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strike="noStrike" cap="none"/>
                        <a:t>차량 정보 검출 방법 조사 및 결정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27975" marR="279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strike="noStrike" cap="none" dirty="0"/>
                        <a:t> </a:t>
                      </a:r>
                      <a:endParaRPr sz="900" u="none" strike="noStrike" cap="none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27975" marR="279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strike="noStrike" cap="none"/>
                        <a:t>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27975" marR="27975" marT="0" marB="0" anchor="ctr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30228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strike="noStrike" cap="none"/>
                        <a:t>A04_B06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27975" marR="279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strike="noStrike" cap="none" dirty="0"/>
                        <a:t>차량 정보 </a:t>
                      </a:r>
                      <a:r>
                        <a:rPr lang="ko-KR" sz="900" u="none" strike="noStrike" cap="none" dirty="0" err="1"/>
                        <a:t>검출률</a:t>
                      </a:r>
                      <a:r>
                        <a:rPr lang="ko-KR" sz="900" u="none" strike="noStrike" cap="none" dirty="0"/>
                        <a:t> 낮은 경우 해결방안 모색 및 적용</a:t>
                      </a:r>
                      <a:endParaRPr sz="900" u="none" strike="noStrike" cap="none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27975" marR="279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strike="noStrike" cap="none" dirty="0"/>
                        <a:t> </a:t>
                      </a:r>
                      <a:endParaRPr sz="900" u="none" strike="noStrike" cap="none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27975" marR="279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strike="noStrike" cap="none" dirty="0"/>
                        <a:t> </a:t>
                      </a:r>
                      <a:endParaRPr sz="900" u="none" strike="noStrike" cap="none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27975" marR="27975" marT="0" marB="0" anchor="ctr"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8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63" name="Google Shape;163;p18"/>
          <p:cNvCxnSpPr/>
          <p:nvPr/>
        </p:nvCxnSpPr>
        <p:spPr>
          <a:xfrm>
            <a:off x="424356" y="541195"/>
            <a:ext cx="2591728" cy="0"/>
          </a:xfrm>
          <a:prstGeom prst="straightConnector1">
            <a:avLst/>
          </a:prstGeom>
          <a:noFill/>
          <a:ln w="28575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4" name="Google Shape;164;p18"/>
          <p:cNvCxnSpPr/>
          <p:nvPr/>
        </p:nvCxnSpPr>
        <p:spPr>
          <a:xfrm>
            <a:off x="3275856" y="548680"/>
            <a:ext cx="5328592" cy="0"/>
          </a:xfrm>
          <a:prstGeom prst="straightConnector1">
            <a:avLst/>
          </a:prstGeom>
          <a:noFill/>
          <a:ln w="28575" cap="flat" cmpd="sng">
            <a:solidFill>
              <a:srgbClr val="3B5AA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5" name="Google Shape;165;p18"/>
          <p:cNvSpPr txBox="1"/>
          <p:nvPr/>
        </p:nvSpPr>
        <p:spPr>
          <a:xfrm>
            <a:off x="323528" y="692697"/>
            <a:ext cx="2952328" cy="2724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algun Gothic"/>
              <a:buNone/>
            </a:pPr>
            <a:r>
              <a:rPr lang="ko-KR" sz="1700" b="1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| </a:t>
            </a:r>
            <a:r>
              <a:rPr lang="ko-KR" sz="17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요구사항 정의서</a:t>
            </a:r>
            <a:endParaRPr sz="17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66" name="Google Shape;166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68" name="Google Shape;168;p18"/>
          <p:cNvGraphicFramePr/>
          <p:nvPr>
            <p:extLst>
              <p:ext uri="{D42A27DB-BD31-4B8C-83A1-F6EECF244321}">
                <p14:modId xmlns:p14="http://schemas.microsoft.com/office/powerpoint/2010/main" val="4156992828"/>
              </p:ext>
            </p:extLst>
          </p:nvPr>
        </p:nvGraphicFramePr>
        <p:xfrm>
          <a:off x="363600" y="1429956"/>
          <a:ext cx="8416800" cy="5110700"/>
        </p:xfrm>
        <a:graphic>
          <a:graphicData uri="http://schemas.openxmlformats.org/drawingml/2006/table">
            <a:tbl>
              <a:tblPr firstRow="1" firstCol="1" bandRow="1">
                <a:noFill/>
                <a:tableStyleId>{33CD4E9D-08E3-4A5C-AE90-986E69D37091}</a:tableStyleId>
              </a:tblPr>
              <a:tblGrid>
                <a:gridCol w="752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9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84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16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08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65050">
                <a:tc row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strike="noStrike" cap="none"/>
                        <a:t>A05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000" marR="34000" marT="0" marB="0" anchor="ctr">
                    <a:solidFill>
                      <a:srgbClr val="F2F2F2"/>
                    </a:solidFill>
                  </a:tcPr>
                </a:tc>
                <a:tc row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strike="noStrike" cap="none"/>
                        <a:t>차량 주차 시 검출된 차량 정보 저장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000" marR="34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strike="noStrike" cap="none"/>
                        <a:t>A05_B01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000" marR="34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strike="noStrike" cap="none"/>
                        <a:t>요구사항 조사 및 DB 종류 결정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000" marR="34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strike="noStrike" cap="none" dirty="0"/>
                        <a:t> </a:t>
                      </a:r>
                      <a:endParaRPr sz="900" u="none" strike="noStrike" cap="none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000" marR="34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000" marR="3400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05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strike="noStrike" cap="none"/>
                        <a:t>A05_B02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000" marR="34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strike="noStrike" cap="none"/>
                        <a:t>검출된 차량 정보 저장 형식(속성) 결정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000" marR="34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strike="noStrike" cap="none"/>
                        <a:t>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000" marR="34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000" marR="3400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05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strike="noStrike" cap="none"/>
                        <a:t>A05_B03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000" marR="34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strike="noStrike" cap="none"/>
                        <a:t>차량 정보 저장 방법 조사 및 결정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000" marR="34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strike="noStrike" cap="none"/>
                        <a:t>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000" marR="34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000" marR="3400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05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strike="noStrike" cap="none"/>
                        <a:t>A05_B04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000" marR="34000" marT="0" marB="0" anchor="ctr"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strike="noStrike" cap="none"/>
                        <a:t>차량 정보 저장 여부 확인 방법 조사 및 정확도 판단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000" marR="34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strike="noStrike" cap="none"/>
                        <a:t>차량 정보 저장 여부를 확인할 수 있는 방법을 조사한다.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000" marR="34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000" marR="3400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05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strike="noStrike" cap="none"/>
                        <a:t>정확도를 판단하고 오류 발생 시 해결방안을 모색한다.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000" marR="34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000" marR="3400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5050">
                <a:tc row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strike="noStrike" cap="none"/>
                        <a:t>A06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000" marR="34000" marT="0" marB="0" anchor="ctr">
                    <a:solidFill>
                      <a:srgbClr val="F2F2F2"/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strike="noStrike" cap="none"/>
                        <a:t>차량 출차 시 출차 정보 저장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000" marR="34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strike="noStrike" cap="none"/>
                        <a:t>A06_B01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000" marR="34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strike="noStrike" cap="none"/>
                        <a:t>출차 정보 저장 형식(속성) 결정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000" marR="34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strike="noStrike" cap="none"/>
                        <a:t>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000" marR="34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000" marR="3400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505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strike="noStrike" cap="none"/>
                        <a:t>A06_B02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000" marR="34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strike="noStrike" cap="none"/>
                        <a:t>출차 정보 저장 방법 조사 및 결정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000" marR="34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strike="noStrike" cap="none" dirty="0"/>
                        <a:t> </a:t>
                      </a:r>
                      <a:endParaRPr sz="900" u="none" strike="noStrike" cap="none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000" marR="34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000" marR="3400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505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strike="noStrike" cap="none"/>
                        <a:t>A06_B03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000" marR="34000" marT="0" marB="0" anchor="ctr"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strike="noStrike" cap="none"/>
                        <a:t>출차 정보 저장 여부 확인 방법 조사 및 정확도 판단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000" marR="34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strike="noStrike" cap="none"/>
                        <a:t>출차 정보 저장 여부를 확인할 수 있는 방법을 조사한다.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000" marR="34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000" marR="3400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505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strike="noStrike" cap="none" dirty="0"/>
                        <a:t>정확도를 판단하고 오류 발생 시 해결방안을 모색한다.</a:t>
                      </a:r>
                      <a:endParaRPr sz="900" u="none" strike="noStrike" cap="none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000" marR="34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000" marR="34000" marT="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5050">
                <a:tc row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strike="noStrike" cap="none"/>
                        <a:t>A07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000" marR="34000" marT="0" marB="0" anchor="ctr">
                    <a:solidFill>
                      <a:srgbClr val="F2F2F2"/>
                    </a:solidFill>
                  </a:tcPr>
                </a:tc>
                <a:tc row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strike="noStrike" cap="none"/>
                        <a:t>1차로 저장된 차량정보 2차 검증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000" marR="34000" marT="0" marB="0" anchor="ctr"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strike="noStrike" cap="none"/>
                        <a:t>A07_B01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000" marR="34000" marT="0" marB="0" anchor="ctr"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strike="noStrike" cap="none"/>
                        <a:t>2차 검증 대상 조사 및 선정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000" marR="34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strike="noStrike" cap="none"/>
                        <a:t>2차 검증 대상을 조사한다.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000" marR="34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000" marR="34000" marT="0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6505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strike="noStrike" cap="none" dirty="0"/>
                        <a:t>2차 검증 대상을 선정한다.</a:t>
                      </a:r>
                      <a:endParaRPr sz="900" u="none" strike="noStrike" cap="none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000" marR="34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000" marR="34000" marT="0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6505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strike="noStrike" cap="none"/>
                        <a:t>A07_B02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000" marR="34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strike="noStrike" cap="none"/>
                        <a:t>2차 검증 방법 조사 및 결정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000" marR="34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strike="noStrike" cap="none" dirty="0"/>
                        <a:t> </a:t>
                      </a:r>
                      <a:endParaRPr sz="900" u="none" strike="noStrike" cap="none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000" marR="34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000" marR="34000" marT="0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6505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strike="noStrike" cap="none"/>
                        <a:t>A07_B03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000" marR="34000" marT="0" marB="0" anchor="ctr"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strike="noStrike" cap="none" dirty="0"/>
                        <a:t>2차 검증 결과 저장</a:t>
                      </a:r>
                      <a:endParaRPr sz="900" u="none" strike="noStrike" cap="none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000" marR="34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strike="noStrike" cap="none" dirty="0"/>
                        <a:t>2차 검증 결과 저장 방법을 결정한다.</a:t>
                      </a:r>
                      <a:endParaRPr sz="900" u="none" strike="noStrike" cap="none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000" marR="34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000" marR="34000" marT="0" marB="0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6505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strike="noStrike" cap="none" dirty="0"/>
                        <a:t>2차 검증 결과 저장 여부를 판단한다.</a:t>
                      </a:r>
                      <a:endParaRPr sz="900" u="none" strike="noStrike" cap="none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000" marR="34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u="none" strike="noStrike" cap="none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000" marR="34000" marT="0" marB="0" anchor="ctr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sp>
        <p:nvSpPr>
          <p:cNvPr id="169" name="Google Shape;169;p18"/>
          <p:cNvSpPr/>
          <p:nvPr/>
        </p:nvSpPr>
        <p:spPr>
          <a:xfrm rot="10800000" flipH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9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75" name="Google Shape;175;p19"/>
          <p:cNvCxnSpPr/>
          <p:nvPr/>
        </p:nvCxnSpPr>
        <p:spPr>
          <a:xfrm>
            <a:off x="424356" y="541195"/>
            <a:ext cx="2591728" cy="0"/>
          </a:xfrm>
          <a:prstGeom prst="straightConnector1">
            <a:avLst/>
          </a:prstGeom>
          <a:noFill/>
          <a:ln w="28575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6" name="Google Shape;176;p19"/>
          <p:cNvCxnSpPr/>
          <p:nvPr/>
        </p:nvCxnSpPr>
        <p:spPr>
          <a:xfrm>
            <a:off x="3275856" y="548680"/>
            <a:ext cx="5328592" cy="0"/>
          </a:xfrm>
          <a:prstGeom prst="straightConnector1">
            <a:avLst/>
          </a:prstGeom>
          <a:noFill/>
          <a:ln w="28575" cap="flat" cmpd="sng">
            <a:solidFill>
              <a:srgbClr val="3B5AA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7" name="Google Shape;177;p19"/>
          <p:cNvSpPr txBox="1"/>
          <p:nvPr/>
        </p:nvSpPr>
        <p:spPr>
          <a:xfrm>
            <a:off x="323528" y="692697"/>
            <a:ext cx="2952328" cy="2724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algun Gothic"/>
              <a:buNone/>
            </a:pPr>
            <a:r>
              <a:rPr lang="ko-KR" sz="1700" b="1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| </a:t>
            </a:r>
            <a:r>
              <a:rPr lang="ko-KR" sz="17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요구사항 정의서</a:t>
            </a:r>
            <a:endParaRPr sz="17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78" name="Google Shape;178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19"/>
          <p:cNvSpPr/>
          <p:nvPr/>
        </p:nvSpPr>
        <p:spPr>
          <a:xfrm rot="10800000" flipH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81" name="Google Shape;181;p19"/>
          <p:cNvGraphicFramePr/>
          <p:nvPr>
            <p:extLst>
              <p:ext uri="{D42A27DB-BD31-4B8C-83A1-F6EECF244321}">
                <p14:modId xmlns:p14="http://schemas.microsoft.com/office/powerpoint/2010/main" val="4042471328"/>
              </p:ext>
            </p:extLst>
          </p:nvPr>
        </p:nvGraphicFramePr>
        <p:xfrm>
          <a:off x="361236" y="1244102"/>
          <a:ext cx="8416800" cy="5461493"/>
        </p:xfrm>
        <a:graphic>
          <a:graphicData uri="http://schemas.openxmlformats.org/drawingml/2006/table">
            <a:tbl>
              <a:tblPr firstRow="1" firstCol="1" bandRow="1">
                <a:noFill/>
                <a:tableStyleId>{33CD4E9D-08E3-4A5C-AE90-986E69D37091}</a:tableStyleId>
              </a:tblPr>
              <a:tblGrid>
                <a:gridCol w="752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9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3680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52984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4175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87447">
                <a:tc row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strike="noStrike" cap="none"/>
                        <a:t>A08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22500" marR="22500" marT="0" marB="0" anchor="ctr">
                    <a:solidFill>
                      <a:srgbClr val="F2F2F2"/>
                    </a:solidFill>
                  </a:tcPr>
                </a:tc>
                <a:tc row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strike="noStrike" cap="none"/>
                        <a:t>사용자 서비스 제공 인프라</a:t>
                      </a:r>
                      <a:br>
                        <a:rPr lang="ko-KR" sz="900" u="none" strike="noStrike" cap="none"/>
                      </a:br>
                      <a:r>
                        <a:rPr lang="ko-KR" sz="900" u="none" strike="noStrike" cap="none"/>
                        <a:t>구성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22500" marR="225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strike="noStrike" cap="none"/>
                        <a:t>A08_B01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22500" marR="225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strike="noStrike" cap="none"/>
                        <a:t>사용자 서비스 제공 요구사항 조사 및 사양 결정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22500" marR="225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strike="noStrike" cap="none"/>
                        <a:t>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22500" marR="2250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strike="noStrike" cap="none"/>
                        <a:t>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22500" marR="2250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744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strike="noStrike" cap="none"/>
                        <a:t>A08_B02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22500" marR="225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strike="noStrike" cap="none"/>
                        <a:t>사용자 서비스 제공 인프라 종류 조사 및 검토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22500" marR="225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strike="noStrike" cap="none"/>
                        <a:t>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22500" marR="2250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strike="noStrike" cap="none"/>
                        <a:t>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22500" marR="2250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744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strike="noStrike" cap="none"/>
                        <a:t>A08_B03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22500" marR="225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strike="noStrike" cap="none"/>
                        <a:t>인프라 수배 및 구매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22500" marR="225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strike="noStrike" cap="none"/>
                        <a:t>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22500" marR="2250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strike="noStrike" cap="none"/>
                        <a:t>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22500" marR="2250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744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strike="noStrike" cap="none"/>
                        <a:t>A08_B04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22500" marR="225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strike="noStrike" cap="none"/>
                        <a:t>인프라 동작 테스트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22500" marR="225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strike="noStrike" cap="none"/>
                        <a:t>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22500" marR="2250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strike="noStrike" cap="none"/>
                        <a:t>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22500" marR="2250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744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strike="noStrike" cap="none"/>
                        <a:t>A08_B05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22500" marR="225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strike="noStrike" cap="none"/>
                        <a:t>인프라 설치 및 연동시험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22500" marR="225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strike="noStrike" cap="none"/>
                        <a:t>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22500" marR="2250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strike="noStrike" cap="none"/>
                        <a:t>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22500" marR="2250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744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strike="noStrike" cap="none"/>
                        <a:t>A08_B06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22500" marR="225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strike="noStrike" cap="none"/>
                        <a:t>사용자 서비스 제공 대상 조사 및 결정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22500" marR="225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strike="noStrike" cap="none"/>
                        <a:t>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22500" marR="2250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strike="noStrike" cap="none"/>
                        <a:t>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22500" marR="2250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7447">
                <a:tc row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strike="noStrike" cap="none"/>
                        <a:t>A09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22500" marR="22500" marT="0" marB="0" anchor="ctr">
                    <a:solidFill>
                      <a:srgbClr val="F2F2F2"/>
                    </a:solidFill>
                  </a:tcPr>
                </a:tc>
                <a:tc row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strike="noStrike" cap="none"/>
                        <a:t>사용자 서비스 제공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22500" marR="225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strike="noStrike" cap="none"/>
                        <a:t>A09_B01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22500" marR="225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strike="noStrike" cap="none"/>
                        <a:t>사용자 서비스 제공 플랫폼 조사 및 결정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22500" marR="225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strike="noStrike" cap="none"/>
                        <a:t>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22500" marR="2250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strike="noStrike" cap="none"/>
                        <a:t>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22500" marR="2250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744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strike="noStrike" cap="none"/>
                        <a:t>A09_B02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22500" marR="22500" marT="0" marB="0" anchor="ctr"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strike="noStrike" cap="none"/>
                        <a:t>대상자별 제공 서비스 결정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22500" marR="225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strike="noStrike" cap="none"/>
                        <a:t>관리자 제공 서비스를 결정한다.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22500" marR="22500" marT="0" marB="0" anchor="ctr"/>
                </a:tc>
                <a:tc rowSpan="2"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strike="noStrike" cap="none"/>
                        <a:t>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22500" marR="2250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744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strike="noStrike" cap="none" dirty="0"/>
                        <a:t>거주자 및 방문자 제공 서비스를</a:t>
                      </a:r>
                      <a:r>
                        <a:rPr lang="en-US" altLang="ko-KR" sz="900" u="none" strike="noStrike" cap="none" dirty="0"/>
                        <a:t> </a:t>
                      </a:r>
                      <a:r>
                        <a:rPr lang="ko-KR" sz="900" u="none" strike="noStrike" cap="none" dirty="0"/>
                        <a:t>결정한다.</a:t>
                      </a:r>
                      <a:endParaRPr sz="900" u="none" strike="noStrike" cap="none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22500" marR="22500" marT="0" marB="0" anchor="ctr"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744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strike="noStrike" cap="none" dirty="0"/>
                        <a:t>A09_B03</a:t>
                      </a:r>
                      <a:endParaRPr sz="900" u="none" strike="noStrike" cap="none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22500" marR="22500" marT="0" marB="0" anchor="ctr"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strike="noStrike" cap="none" dirty="0"/>
                        <a:t>대상자별 제공 서비스 구현</a:t>
                      </a:r>
                      <a:endParaRPr sz="900" u="none" strike="noStrike" cap="none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22500" marR="225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strike="noStrike" cap="none"/>
                        <a:t>관리자 제공 서비스를 구현한다.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22500" marR="22500" marT="0" marB="0" anchor="ctr"/>
                </a:tc>
                <a:tc rowSpan="2"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strike="noStrike" cap="none"/>
                        <a:t>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22500" marR="22500" marT="0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8744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strike="noStrike" cap="none" dirty="0"/>
                        <a:t>거주자 및 방문자 제공 서비스를</a:t>
                      </a:r>
                      <a:r>
                        <a:rPr lang="en-US" altLang="ko-KR" sz="900" u="none" strike="noStrike" cap="none" dirty="0"/>
                        <a:t> </a:t>
                      </a:r>
                      <a:r>
                        <a:rPr lang="ko-KR" sz="900" u="none" strike="noStrike" cap="none" dirty="0"/>
                        <a:t>구현한다.</a:t>
                      </a:r>
                      <a:endParaRPr sz="900" u="none" strike="noStrike" cap="none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22500" marR="22500" marT="0" marB="0" anchor="ctr"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87447">
                <a:tc row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strike="noStrike" cap="none"/>
                        <a:t>A10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22500" marR="22500" marT="0" marB="0" anchor="ctr">
                    <a:solidFill>
                      <a:srgbClr val="F2F2F2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u="none" strike="noStrike" cap="none" dirty="0"/>
                        <a:t>부정주차 </a:t>
                      </a:r>
                      <a:r>
                        <a:rPr lang="ko-KR" sz="900" u="none" strike="noStrike" cap="none" dirty="0"/>
                        <a:t>여부 확인</a:t>
                      </a:r>
                      <a:endParaRPr sz="900" u="none" strike="noStrike" cap="none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22500" marR="225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strike="noStrike" cap="none"/>
                        <a:t>A10_B01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22500" marR="225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u="none" strike="noStrike" cap="none" dirty="0"/>
                        <a:t>부정주차 </a:t>
                      </a:r>
                      <a:r>
                        <a:rPr lang="ko-KR" sz="900" u="none" strike="noStrike" cap="none" dirty="0"/>
                        <a:t>여부 기준 결정</a:t>
                      </a:r>
                      <a:endParaRPr sz="900" u="none" strike="noStrike" cap="none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22500" marR="225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strike="noStrike" cap="none"/>
                        <a:t>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22500" marR="2250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strike="noStrike" cap="none"/>
                        <a:t>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22500" marR="22500" marT="0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8744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strike="noStrike" cap="none" dirty="0"/>
                        <a:t>A10_B02</a:t>
                      </a:r>
                      <a:endParaRPr sz="900" u="none" strike="noStrike" cap="none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22500" marR="225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u="none" strike="noStrike" cap="none" dirty="0"/>
                        <a:t>부정주차 </a:t>
                      </a:r>
                      <a:r>
                        <a:rPr lang="ko-KR" sz="900" u="none" strike="noStrike" cap="none" dirty="0"/>
                        <a:t>정보 저장</a:t>
                      </a:r>
                      <a:r>
                        <a:rPr lang="en-US" altLang="ko-KR" sz="900" u="none" strike="noStrike" cap="none" dirty="0"/>
                        <a:t> </a:t>
                      </a:r>
                      <a:r>
                        <a:rPr lang="ko-KR" altLang="en-US" sz="900" u="none" strike="noStrike" cap="none" dirty="0"/>
                        <a:t>및 제공</a:t>
                      </a:r>
                      <a:endParaRPr sz="900" u="none" strike="noStrike" cap="none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22500" marR="225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strike="noStrike" cap="none"/>
                        <a:t>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22500" marR="2250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strike="noStrike" cap="none"/>
                        <a:t>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22500" marR="22500" marT="0" marB="0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8744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strike="noStrike" cap="none"/>
                        <a:t>A10_B03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22500" marR="225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strike="noStrike" cap="none" dirty="0"/>
                        <a:t>주차 위반 정보 알림 방법 조사 및 결정</a:t>
                      </a:r>
                      <a:endParaRPr sz="900" u="none" strike="noStrike" cap="none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22500" marR="225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strike="noStrike" cap="none"/>
                        <a:t>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22500" marR="2250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strike="noStrike" cap="none"/>
                        <a:t>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22500" marR="22500" marT="0" marB="0" anchor="ctr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87447">
                <a:tc row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strike="noStrike" cap="none"/>
                        <a:t>A11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22500" marR="22500" marT="0" marB="0" anchor="ctr">
                    <a:solidFill>
                      <a:srgbClr val="F2F2F2"/>
                    </a:solidFill>
                  </a:tcPr>
                </a:tc>
                <a:tc row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strike="noStrike" cap="none"/>
                        <a:t>가용 주차 구역 분석 및 예측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22500" marR="22500" marT="0" marB="0" anchor="ctr"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strike="noStrike" cap="none"/>
                        <a:t>A11_B01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22500" marR="22500" marT="0" marB="0" anchor="ctr"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strike="noStrike" cap="none" dirty="0"/>
                        <a:t>분석 및 예측 정보 제공 분석 대상 결정</a:t>
                      </a:r>
                      <a:endParaRPr sz="900" u="none" strike="noStrike" cap="none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22500" marR="225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strike="noStrike" cap="none" dirty="0"/>
                        <a:t>전체 시간대별 주차 흐름정보를</a:t>
                      </a:r>
                      <a:r>
                        <a:rPr lang="en-US" altLang="ko-KR" sz="900" u="none" strike="noStrike" cap="none" dirty="0"/>
                        <a:t> </a:t>
                      </a:r>
                      <a:r>
                        <a:rPr lang="ko-KR" sz="900" u="none" strike="noStrike" cap="none" dirty="0"/>
                        <a:t>분석한다.</a:t>
                      </a:r>
                      <a:endParaRPr sz="900" u="none" strike="noStrike" cap="none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22500" marR="22500" marT="0" marB="0" anchor="ctr"/>
                </a:tc>
                <a:tc rowSpan="2"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strike="noStrike" cap="none"/>
                        <a:t>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22500" marR="22500" marT="0" marB="0" anchor="ctr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8744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strike="noStrike" cap="none" dirty="0"/>
                        <a:t>개인 사용자별 주차 선호도 정보를</a:t>
                      </a:r>
                      <a:r>
                        <a:rPr lang="en-US" altLang="ko-KR" sz="900" u="none" strike="noStrike" cap="none" dirty="0"/>
                        <a:t> </a:t>
                      </a:r>
                      <a:r>
                        <a:rPr lang="ko-KR" sz="900" u="none" strike="noStrike" cap="none" dirty="0"/>
                        <a:t>분석한다.</a:t>
                      </a:r>
                      <a:endParaRPr sz="900" u="none" strike="noStrike" cap="none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22500" marR="22500" marT="0" marB="0" anchor="ctr"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8744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strike="noStrike" cap="none"/>
                        <a:t>A11_B02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22500" marR="225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strike="noStrike" cap="none"/>
                        <a:t>데이터 활용 범위 결정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22500" marR="225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strike="noStrike" cap="none"/>
                        <a:t>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22500" marR="2250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strike="noStrike" cap="none"/>
                        <a:t>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22500" marR="22500" marT="0" marB="0" anchor="ctr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8744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strike="noStrike" cap="none"/>
                        <a:t>A11_B03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22500" marR="225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strike="noStrike" cap="none"/>
                        <a:t>분석 및 예측 방법 조사 및 결정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22500" marR="225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strike="noStrike" cap="none"/>
                        <a:t>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22500" marR="2250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strike="noStrike" cap="none"/>
                        <a:t>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22500" marR="22500" marT="0" marB="0" anchor="ctr"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8744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strike="noStrike" cap="none" dirty="0"/>
                        <a:t>A11_B04</a:t>
                      </a:r>
                      <a:endParaRPr sz="900" u="none" strike="noStrike" cap="none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22500" marR="225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strike="noStrike" cap="none" dirty="0"/>
                        <a:t>분석 및 예측 정보 </a:t>
                      </a:r>
                      <a:r>
                        <a:rPr lang="ko-KR" altLang="en-US" sz="900" u="none" strike="noStrike" cap="none" dirty="0"/>
                        <a:t>저장 및 제공</a:t>
                      </a:r>
                      <a:endParaRPr sz="900" u="none" strike="noStrike" cap="none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22500" marR="225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strike="noStrike" cap="none"/>
                        <a:t>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22500" marR="2250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strike="noStrike" cap="none" dirty="0"/>
                        <a:t> </a:t>
                      </a:r>
                      <a:endParaRPr sz="900" u="none" strike="noStrike" cap="none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22500" marR="22500" marT="0" marB="0" anchor="ctr"/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87" name="Google Shape;187;p20"/>
          <p:cNvCxnSpPr/>
          <p:nvPr/>
        </p:nvCxnSpPr>
        <p:spPr>
          <a:xfrm>
            <a:off x="424356" y="541195"/>
            <a:ext cx="2591728" cy="0"/>
          </a:xfrm>
          <a:prstGeom prst="straightConnector1">
            <a:avLst/>
          </a:prstGeom>
          <a:noFill/>
          <a:ln w="28575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8" name="Google Shape;188;p20"/>
          <p:cNvCxnSpPr/>
          <p:nvPr/>
        </p:nvCxnSpPr>
        <p:spPr>
          <a:xfrm>
            <a:off x="3275856" y="548680"/>
            <a:ext cx="5328592" cy="0"/>
          </a:xfrm>
          <a:prstGeom prst="straightConnector1">
            <a:avLst/>
          </a:prstGeom>
          <a:noFill/>
          <a:ln w="28575" cap="flat" cmpd="sng">
            <a:solidFill>
              <a:srgbClr val="3B5AA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89" name="Google Shape;189;p20"/>
          <p:cNvSpPr txBox="1"/>
          <p:nvPr/>
        </p:nvSpPr>
        <p:spPr>
          <a:xfrm>
            <a:off x="323528" y="692697"/>
            <a:ext cx="2952328" cy="2724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 b="1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| </a:t>
            </a:r>
            <a:r>
              <a:rPr lang="ko-KR" sz="17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서비스 구성도</a:t>
            </a:r>
            <a:r>
              <a:rPr lang="ko-KR" sz="10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sz="16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</a:t>
            </a:r>
            <a:r>
              <a:rPr lang="ko-KR" sz="10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서비스 시나리오</a:t>
            </a:r>
            <a:endParaRPr sz="10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None/>
            </a:pPr>
            <a:endParaRPr sz="10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90" name="Google Shape;190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20"/>
          <p:cNvSpPr/>
          <p:nvPr/>
        </p:nvSpPr>
        <p:spPr>
          <a:xfrm rot="10800000" flipH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3" name="Google Shape;193;p20"/>
          <p:cNvSpPr txBox="1"/>
          <p:nvPr/>
        </p:nvSpPr>
        <p:spPr>
          <a:xfrm>
            <a:off x="199400" y="4149075"/>
            <a:ext cx="8745300" cy="2539116"/>
          </a:xfrm>
          <a:prstGeom prst="rect">
            <a:avLst/>
          </a:prstGeom>
          <a:noFill/>
          <a:ln w="952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Infrastructure</a:t>
            </a:r>
            <a:endParaRPr sz="1200" dirty="0"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① 주차면 인식: 초음파 센서를 이용하여 주차 여부 확인</a:t>
            </a:r>
            <a:endParaRPr sz="10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② 차량 촬영: IP 카메라를 이용하여 주차 차량 스냅샷 생성 후 젯슨 나노(</a:t>
            </a:r>
            <a:r>
              <a:rPr lang="ko-KR" sz="10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Jetson</a:t>
            </a:r>
            <a:r>
              <a:rPr lang="ko-KR" sz="10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sz="10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Nano</a:t>
            </a:r>
            <a:r>
              <a:rPr lang="ko-KR" sz="10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)에 전송</a:t>
            </a:r>
            <a:endParaRPr sz="10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③ 차량 정보 추출: 젯슨 나노에서 YOLO(물체 인식 기술), </a:t>
            </a:r>
            <a:r>
              <a:rPr lang="ko-KR" sz="10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OpenCV</a:t>
            </a:r>
            <a:r>
              <a:rPr lang="ko-KR" sz="10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+ </a:t>
            </a:r>
            <a:r>
              <a:rPr lang="ko-KR" sz="10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LPRNet</a:t>
            </a:r>
            <a:r>
              <a:rPr lang="ko-KR" sz="10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(번호판 검출 모델)을 이용하여 정보 추출 후 S3에 전달</a:t>
            </a:r>
            <a:endParaRPr sz="10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Backend</a:t>
            </a:r>
            <a:endParaRPr sz="1200" dirty="0"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④ 차량 정보 2차 추출: S3에 저장되었음을 </a:t>
            </a:r>
            <a:r>
              <a:rPr lang="ko-KR" sz="10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Lambda를</a:t>
            </a:r>
            <a:r>
              <a:rPr lang="ko-KR" sz="10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통해 인식한 후, 2차 검증 대상 데이터인 경우 EC2에서 정보 </a:t>
            </a:r>
            <a:r>
              <a:rPr lang="ko-KR" sz="10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재추출</a:t>
            </a:r>
            <a:endParaRPr sz="10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⑤ 차량 정보 저장: </a:t>
            </a:r>
            <a:r>
              <a:rPr lang="ko-KR" sz="10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DynamoDB에</a:t>
            </a:r>
            <a:r>
              <a:rPr lang="ko-KR" sz="10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차량 정보 (주차 위치, 시간, 차량번호, 차량 분류 정보, </a:t>
            </a:r>
            <a:r>
              <a:rPr lang="ko-KR" sz="10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출차</a:t>
            </a:r>
            <a:r>
              <a:rPr lang="ko-KR" sz="10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여부) 저장</a:t>
            </a:r>
            <a:endParaRPr sz="10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⑥ 입주민 차량 정보 및 부정주차 차량 정보 보관: </a:t>
            </a:r>
            <a:r>
              <a:rPr lang="ko-KR" sz="10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RDS에</a:t>
            </a:r>
            <a:r>
              <a:rPr lang="ko-KR" sz="10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사용자 정보 및 부정주차 차량 정보 저장</a:t>
            </a:r>
            <a:endParaRPr sz="10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Frontend</a:t>
            </a:r>
            <a:endParaRPr sz="1200" dirty="0"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⑦ 주차 정보 제공: 웹에서 주차 현황, 내 차량 주차 위치, 부정 주차 정보 및 알림 기능, 거주자 선호 주차구역의 주차 현황 및 주차 예측 정보 제공</a:t>
            </a:r>
            <a:endParaRPr sz="10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7001419-3C10-4966-8DA9-4A1E87BA02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73580" y="1161398"/>
            <a:ext cx="5196840" cy="2933034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1"/>
          <p:cNvSpPr/>
          <p:nvPr/>
        </p:nvSpPr>
        <p:spPr>
          <a:xfrm>
            <a:off x="107504" y="0"/>
            <a:ext cx="3096300" cy="1124700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01" name="Google Shape;201;p21"/>
          <p:cNvCxnSpPr/>
          <p:nvPr/>
        </p:nvCxnSpPr>
        <p:spPr>
          <a:xfrm>
            <a:off x="424356" y="541195"/>
            <a:ext cx="2591728" cy="0"/>
          </a:xfrm>
          <a:prstGeom prst="straightConnector1">
            <a:avLst/>
          </a:prstGeom>
          <a:noFill/>
          <a:ln w="28575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02" name="Google Shape;202;p21"/>
          <p:cNvCxnSpPr/>
          <p:nvPr/>
        </p:nvCxnSpPr>
        <p:spPr>
          <a:xfrm>
            <a:off x="3275856" y="548680"/>
            <a:ext cx="5328592" cy="0"/>
          </a:xfrm>
          <a:prstGeom prst="straightConnector1">
            <a:avLst/>
          </a:prstGeom>
          <a:noFill/>
          <a:ln w="28575" cap="flat" cmpd="sng">
            <a:solidFill>
              <a:srgbClr val="3B5AA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3" name="Google Shape;203;p21"/>
          <p:cNvSpPr txBox="1"/>
          <p:nvPr/>
        </p:nvSpPr>
        <p:spPr>
          <a:xfrm>
            <a:off x="323528" y="692697"/>
            <a:ext cx="2952300" cy="2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algun Gothic"/>
              <a:buNone/>
            </a:pPr>
            <a:r>
              <a:rPr lang="ko-KR" sz="1700" b="1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| </a:t>
            </a:r>
            <a:r>
              <a:rPr lang="ko-KR" sz="17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서비스 흐름도</a:t>
            </a:r>
            <a:endParaRPr sz="17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04" name="Google Shape;204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21"/>
          <p:cNvSpPr/>
          <p:nvPr/>
        </p:nvSpPr>
        <p:spPr>
          <a:xfrm rot="10800000" flipH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p21"/>
          <p:cNvSpPr txBox="1"/>
          <p:nvPr/>
        </p:nvSpPr>
        <p:spPr>
          <a:xfrm>
            <a:off x="198898" y="4167180"/>
            <a:ext cx="8746200" cy="2516033"/>
          </a:xfrm>
          <a:prstGeom prst="rect">
            <a:avLst/>
          </a:prstGeom>
          <a:noFill/>
          <a:ln w="952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전체 주차 현황 확인</a:t>
            </a:r>
            <a:endParaRPr sz="12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① 초음파 센서를 통해 주차 유무를 확인한다.</a:t>
            </a:r>
            <a:endParaRPr dirty="0"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② IP 카메라의 주차 차량 스냅샷을 젯슨 나노에 전송한다.</a:t>
            </a:r>
            <a:endParaRPr dirty="0"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③ 젯슨 나노에서 YOLO, </a:t>
            </a:r>
            <a:r>
              <a:rPr lang="ko-KR" sz="11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OpenCV</a:t>
            </a:r>
            <a:r>
              <a:rPr lang="ko-KR" sz="11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lang="ko-KR" sz="11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LPRNet</a:t>
            </a:r>
            <a:r>
              <a:rPr lang="ko-KR" sz="11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기술을 이용해 스냅샷으로부터 차량 정보를 추출하고 S3에 전달한다.</a:t>
            </a:r>
            <a:endParaRPr dirty="0"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④ S3에 저장되었음을 </a:t>
            </a:r>
            <a:r>
              <a:rPr lang="ko-KR" sz="11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Lambda를</a:t>
            </a:r>
            <a:r>
              <a:rPr lang="ko-KR" sz="11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통해 인식한 후, 2차 검증 대상 데이터인 경우 EC2에서 정보를 </a:t>
            </a:r>
            <a:r>
              <a:rPr lang="ko-KR" sz="11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재추출한다</a:t>
            </a:r>
            <a:r>
              <a:rPr lang="ko-KR" sz="11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.</a:t>
            </a:r>
            <a:endParaRPr dirty="0"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⑤ </a:t>
            </a:r>
            <a:r>
              <a:rPr lang="ko-KR" sz="11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DynamoDB에</a:t>
            </a:r>
            <a:r>
              <a:rPr lang="ko-KR" sz="11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차량 정보를 저장한다.</a:t>
            </a:r>
            <a:endParaRPr dirty="0"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⑥ </a:t>
            </a:r>
            <a:r>
              <a:rPr lang="ko-KR" sz="11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DynamoDB의</a:t>
            </a:r>
            <a:r>
              <a:rPr lang="ko-KR" sz="11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데이터를 바탕으로 웹 페이지의 주차장 단면도에 주차 현황을 표기한다.</a:t>
            </a:r>
            <a:endParaRPr dirty="0"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⑦ 거주자, 방문자, 혹은 관리자가 웹 페이지에 접속한다.</a:t>
            </a:r>
            <a:endParaRPr dirty="0"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⑧ 주차장 단면도를 통해 주차 현황을 확인한다.</a:t>
            </a:r>
            <a:endParaRPr lang="en-US" altLang="ko-KR" sz="11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" dirty="0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F78CF3F3-A8FD-444F-B6D7-0EFC5827E3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73580" y="1161398"/>
            <a:ext cx="5196840" cy="2933034"/>
          </a:xfrm>
          <a:prstGeom prst="rect">
            <a:avLst/>
          </a:prstGeom>
        </p:spPr>
      </p:pic>
      <p:sp>
        <p:nvSpPr>
          <p:cNvPr id="24" name="Google Shape;208;p21">
            <a:extLst>
              <a:ext uri="{FF2B5EF4-FFF2-40B4-BE49-F238E27FC236}">
                <a16:creationId xmlns:a16="http://schemas.microsoft.com/office/drawing/2014/main" id="{F232AE32-B721-4A30-9399-661BCDDDEF9A}"/>
              </a:ext>
            </a:extLst>
          </p:cNvPr>
          <p:cNvSpPr txBox="1"/>
          <p:nvPr/>
        </p:nvSpPr>
        <p:spPr>
          <a:xfrm>
            <a:off x="2524606" y="2630813"/>
            <a:ext cx="3600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②</a:t>
            </a:r>
            <a:endParaRPr dirty="0"/>
          </a:p>
        </p:txBody>
      </p:sp>
      <p:sp>
        <p:nvSpPr>
          <p:cNvPr id="25" name="Google Shape;209;p21">
            <a:extLst>
              <a:ext uri="{FF2B5EF4-FFF2-40B4-BE49-F238E27FC236}">
                <a16:creationId xmlns:a16="http://schemas.microsoft.com/office/drawing/2014/main" id="{B7FF9882-CA26-477D-B40B-F14F9DA47BE0}"/>
              </a:ext>
            </a:extLst>
          </p:cNvPr>
          <p:cNvSpPr txBox="1"/>
          <p:nvPr/>
        </p:nvSpPr>
        <p:spPr>
          <a:xfrm>
            <a:off x="4158895" y="2074870"/>
            <a:ext cx="3600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⑤</a:t>
            </a:r>
            <a:endParaRPr dirty="0"/>
          </a:p>
        </p:txBody>
      </p:sp>
      <p:sp>
        <p:nvSpPr>
          <p:cNvPr id="26" name="Google Shape;210;p21">
            <a:extLst>
              <a:ext uri="{FF2B5EF4-FFF2-40B4-BE49-F238E27FC236}">
                <a16:creationId xmlns:a16="http://schemas.microsoft.com/office/drawing/2014/main" id="{DBF41A27-B627-4222-BF98-BBC778496C3B}"/>
              </a:ext>
            </a:extLst>
          </p:cNvPr>
          <p:cNvSpPr txBox="1"/>
          <p:nvPr/>
        </p:nvSpPr>
        <p:spPr>
          <a:xfrm>
            <a:off x="4569223" y="2074870"/>
            <a:ext cx="3600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⑥</a:t>
            </a:r>
            <a:endParaRPr dirty="0"/>
          </a:p>
        </p:txBody>
      </p:sp>
      <p:sp>
        <p:nvSpPr>
          <p:cNvPr id="27" name="Google Shape;211;p21">
            <a:extLst>
              <a:ext uri="{FF2B5EF4-FFF2-40B4-BE49-F238E27FC236}">
                <a16:creationId xmlns:a16="http://schemas.microsoft.com/office/drawing/2014/main" id="{971200E1-2334-4840-A621-634F2BE1342D}"/>
              </a:ext>
            </a:extLst>
          </p:cNvPr>
          <p:cNvSpPr txBox="1"/>
          <p:nvPr/>
        </p:nvSpPr>
        <p:spPr>
          <a:xfrm>
            <a:off x="5236614" y="2503541"/>
            <a:ext cx="3600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⑥</a:t>
            </a:r>
            <a:endParaRPr dirty="0"/>
          </a:p>
        </p:txBody>
      </p:sp>
      <p:sp>
        <p:nvSpPr>
          <p:cNvPr id="28" name="Google Shape;212;p21">
            <a:extLst>
              <a:ext uri="{FF2B5EF4-FFF2-40B4-BE49-F238E27FC236}">
                <a16:creationId xmlns:a16="http://schemas.microsoft.com/office/drawing/2014/main" id="{D4FE3271-9D2A-4ADD-828E-824825C3EF88}"/>
              </a:ext>
            </a:extLst>
          </p:cNvPr>
          <p:cNvSpPr txBox="1"/>
          <p:nvPr/>
        </p:nvSpPr>
        <p:spPr>
          <a:xfrm>
            <a:off x="6188276" y="2229903"/>
            <a:ext cx="5277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⑦, ⑧</a:t>
            </a:r>
            <a:endParaRPr dirty="0"/>
          </a:p>
        </p:txBody>
      </p:sp>
      <p:sp>
        <p:nvSpPr>
          <p:cNvPr id="29" name="Google Shape;213;p21">
            <a:extLst>
              <a:ext uri="{FF2B5EF4-FFF2-40B4-BE49-F238E27FC236}">
                <a16:creationId xmlns:a16="http://schemas.microsoft.com/office/drawing/2014/main" id="{72BFF71D-3477-4ADF-B8CF-0DB2B53F7910}"/>
              </a:ext>
            </a:extLst>
          </p:cNvPr>
          <p:cNvSpPr txBox="1"/>
          <p:nvPr/>
        </p:nvSpPr>
        <p:spPr>
          <a:xfrm>
            <a:off x="2524606" y="2007856"/>
            <a:ext cx="3600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①</a:t>
            </a:r>
            <a:endParaRPr dirty="0"/>
          </a:p>
        </p:txBody>
      </p:sp>
      <p:sp>
        <p:nvSpPr>
          <p:cNvPr id="30" name="Google Shape;214;p21">
            <a:extLst>
              <a:ext uri="{FF2B5EF4-FFF2-40B4-BE49-F238E27FC236}">
                <a16:creationId xmlns:a16="http://schemas.microsoft.com/office/drawing/2014/main" id="{911EC825-8883-41ED-8798-D2F11599D4C9}"/>
              </a:ext>
            </a:extLst>
          </p:cNvPr>
          <p:cNvSpPr txBox="1"/>
          <p:nvPr/>
        </p:nvSpPr>
        <p:spPr>
          <a:xfrm>
            <a:off x="2524606" y="1405320"/>
            <a:ext cx="3600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②</a:t>
            </a:r>
            <a:endParaRPr dirty="0"/>
          </a:p>
        </p:txBody>
      </p:sp>
      <p:sp>
        <p:nvSpPr>
          <p:cNvPr id="31" name="Google Shape;215;p21">
            <a:extLst>
              <a:ext uri="{FF2B5EF4-FFF2-40B4-BE49-F238E27FC236}">
                <a16:creationId xmlns:a16="http://schemas.microsoft.com/office/drawing/2014/main" id="{C8DFC3C5-F1CB-4864-9854-5E9B53426389}"/>
              </a:ext>
            </a:extLst>
          </p:cNvPr>
          <p:cNvSpPr txBox="1"/>
          <p:nvPr/>
        </p:nvSpPr>
        <p:spPr>
          <a:xfrm>
            <a:off x="2524606" y="3333970"/>
            <a:ext cx="3600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②</a:t>
            </a:r>
            <a:endParaRPr dirty="0"/>
          </a:p>
        </p:txBody>
      </p:sp>
      <p:sp>
        <p:nvSpPr>
          <p:cNvPr id="32" name="Google Shape;216;p21">
            <a:extLst>
              <a:ext uri="{FF2B5EF4-FFF2-40B4-BE49-F238E27FC236}">
                <a16:creationId xmlns:a16="http://schemas.microsoft.com/office/drawing/2014/main" id="{81B3A9DE-D5F9-46E3-92BB-DEF1B8672587}"/>
              </a:ext>
            </a:extLst>
          </p:cNvPr>
          <p:cNvSpPr txBox="1"/>
          <p:nvPr/>
        </p:nvSpPr>
        <p:spPr>
          <a:xfrm>
            <a:off x="3518796" y="3480686"/>
            <a:ext cx="3600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③</a:t>
            </a:r>
            <a:endParaRPr dirty="0"/>
          </a:p>
        </p:txBody>
      </p:sp>
      <p:sp>
        <p:nvSpPr>
          <p:cNvPr id="33" name="Google Shape;217;p21">
            <a:extLst>
              <a:ext uri="{FF2B5EF4-FFF2-40B4-BE49-F238E27FC236}">
                <a16:creationId xmlns:a16="http://schemas.microsoft.com/office/drawing/2014/main" id="{ABCF16C9-4517-433B-A90B-5F4111821F56}"/>
              </a:ext>
            </a:extLst>
          </p:cNvPr>
          <p:cNvSpPr txBox="1"/>
          <p:nvPr/>
        </p:nvSpPr>
        <p:spPr>
          <a:xfrm>
            <a:off x="4269787" y="2727278"/>
            <a:ext cx="3600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④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4443107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638</TotalTime>
  <Words>3282</Words>
  <Application>Microsoft Office PowerPoint</Application>
  <PresentationFormat>화면 슬라이드 쇼(4:3)</PresentationFormat>
  <Paragraphs>726</Paragraphs>
  <Slides>40</Slides>
  <Notes>40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40</vt:i4>
      </vt:variant>
    </vt:vector>
  </HeadingPairs>
  <TitlesOfParts>
    <vt:vector size="46" baseType="lpstr">
      <vt:lpstr>Helvetica Neue</vt:lpstr>
      <vt:lpstr>Nanum Gothic</vt:lpstr>
      <vt:lpstr>Noto Sans Symbols</vt:lpstr>
      <vt:lpstr>Malgun Gothic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Serin</dc:creator>
  <cp:lastModifiedBy>김희동</cp:lastModifiedBy>
  <cp:revision>34</cp:revision>
  <dcterms:modified xsi:type="dcterms:W3CDTF">2021-10-18T16:00:11Z</dcterms:modified>
</cp:coreProperties>
</file>